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66" r:id="rId4"/>
    <p:sldId id="272" r:id="rId5"/>
    <p:sldId id="281" r:id="rId6"/>
    <p:sldId id="265" r:id="rId7"/>
    <p:sldId id="273" r:id="rId8"/>
    <p:sldId id="274" r:id="rId9"/>
    <p:sldId id="275" r:id="rId10"/>
    <p:sldId id="276" r:id="rId11"/>
    <p:sldId id="279" r:id="rId12"/>
    <p:sldId id="283" r:id="rId13"/>
    <p:sldId id="282" r:id="rId14"/>
    <p:sldId id="270" r:id="rId15"/>
    <p:sldId id="28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o-RO"/>
              <a:t>Clic pentru editare stil titlu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19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Clic pentru editare stiluri text Coordonator</a:t>
            </a:r>
          </a:p>
        </p:txBody>
      </p:sp>
      <p:sp>
        <p:nvSpPr>
          <p:cNvPr id="3" name="Date Placeholder 2"/>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58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o-RO"/>
              <a:t>Clic pentru editare stil titlu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337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o-RO"/>
              <a:t>Clic pentru editare stil titlu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Clic pentru editare stiluri text Coordonator</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916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o-RO"/>
              <a:t>Clic pentru editare stil titlu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716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o-RO"/>
              <a:t>Clic pentru editare stil titlu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a:t>Clic pentru editare stiluri text Coordonator</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5484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o-RO"/>
              <a:t>Clic pentru editare stil titlu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o-RO"/>
              <a:t>Clic pentru editare stiluri text Coordonator</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645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ncho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59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o-RO"/>
              <a:t>Clic pentru editare stil titlu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816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idx="1"/>
          </p:nvPr>
        </p:nvSpPr>
        <p:spPr/>
        <p:txBody>
          <a:bodyPr anchor="ct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9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o-RO"/>
              <a:t>Clic pentru editare stil titlu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25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20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Clic pentru editare stil titlu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36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94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79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o-RO"/>
              <a:t>Clic pentru editare stil titlu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2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o-RO"/>
              <a:t>Clic pentru editare stil titlu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B61BEF0D-F0BB-DE4B-95CE-6DB70DBA9567}" type="datetimeFigureOut">
              <a:rPr lang="en-US" smtClean="0"/>
              <a:pPr/>
              <a:t>1/28/2026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65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o-RO"/>
              <a:t>Clic pentru editare stil titlu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1/28/2026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06517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84211" y="685799"/>
            <a:ext cx="9391441" cy="2971801"/>
          </a:xfrm>
        </p:spPr>
        <p:txBody>
          <a:bodyPr/>
          <a:lstStyle/>
          <a:p>
            <a:r>
              <a:rPr lang="en-US" b="1" dirty="0"/>
              <a:t>       R</a:t>
            </a:r>
            <a:r>
              <a:rPr lang="ro-RO" b="1" dirty="0"/>
              <a:t>APORT DE ACTIVITATE AL </a:t>
            </a:r>
            <a:r>
              <a:rPr lang="en-US" b="1" dirty="0"/>
              <a:t>            </a:t>
            </a:r>
            <a:r>
              <a:rPr lang="ro-RO" b="1" dirty="0"/>
              <a:t>COLEGIULUI PREFECTURAL</a:t>
            </a:r>
            <a:endParaRPr lang="en-US" dirty="0"/>
          </a:p>
        </p:txBody>
      </p:sp>
      <p:sp>
        <p:nvSpPr>
          <p:cNvPr id="3" name="Subtitlu 2"/>
          <p:cNvSpPr>
            <a:spLocks noGrp="1"/>
          </p:cNvSpPr>
          <p:nvPr>
            <p:ph type="subTitle" idx="1"/>
          </p:nvPr>
        </p:nvSpPr>
        <p:spPr/>
        <p:txBody>
          <a:bodyPr>
            <a:normAutofit/>
          </a:bodyPr>
          <a:lstStyle/>
          <a:p>
            <a:pPr algn="ctr"/>
            <a:r>
              <a:rPr lang="ro-RO" sz="5400" b="1" dirty="0">
                <a:solidFill>
                  <a:schemeClr val="tx1"/>
                </a:solidFill>
              </a:rPr>
              <a:t>ÎN ANUL 2025</a:t>
            </a:r>
            <a:endParaRPr lang="en-US" sz="5400" dirty="0">
              <a:solidFill>
                <a:schemeClr val="tx1"/>
              </a:solidFill>
            </a:endParaRPr>
          </a:p>
        </p:txBody>
      </p:sp>
    </p:spTree>
    <p:extLst>
      <p:ext uri="{BB962C8B-B14F-4D97-AF65-F5344CB8AC3E}">
        <p14:creationId xmlns:p14="http://schemas.microsoft.com/office/powerpoint/2010/main" val="192160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826" y="73152"/>
            <a:ext cx="11726173" cy="5940088"/>
          </a:xfrm>
          <a:prstGeom prst="rect">
            <a:avLst/>
          </a:prstGeom>
        </p:spPr>
        <p:txBody>
          <a:bodyPr wrap="square">
            <a:spAutoFit/>
          </a:bodyPr>
          <a:lstStyle/>
          <a:p>
            <a:pPr algn="just"/>
            <a:r>
              <a:rPr lang="ro-RO" sz="2000" dirty="0"/>
              <a:t> </a:t>
            </a:r>
            <a:endParaRPr lang="en-US" sz="2000" dirty="0"/>
          </a:p>
          <a:p>
            <a:pPr algn="just"/>
            <a:r>
              <a:rPr lang="ro-RO" sz="2000" dirty="0"/>
              <a:t>-Analiza modului în care sunt asigurate măsurile de apărare împotriva incendiilor în </a:t>
            </a:r>
            <a:r>
              <a:rPr lang="ro-RO" sz="2000" dirty="0" err="1"/>
              <a:t>unităţile</a:t>
            </a:r>
            <a:r>
              <a:rPr lang="ro-RO" sz="2000" dirty="0"/>
              <a:t> de </a:t>
            </a:r>
            <a:r>
              <a:rPr lang="ro-RO" sz="2000" dirty="0" err="1"/>
              <a:t>învăţământ</a:t>
            </a:r>
            <a:r>
              <a:rPr lang="ro-RO" sz="2000" dirty="0"/>
              <a:t> și stadiul solicitării/</a:t>
            </a:r>
            <a:r>
              <a:rPr lang="ro-RO" sz="2000" dirty="0" err="1"/>
              <a:t>obţinerii</a:t>
            </a:r>
            <a:r>
              <a:rPr lang="ro-RO" sz="2000" dirty="0"/>
              <a:t> avizelor/</a:t>
            </a:r>
            <a:r>
              <a:rPr lang="ro-RO" sz="2000" dirty="0" err="1"/>
              <a:t>autorizaţiilor</a:t>
            </a:r>
            <a:r>
              <a:rPr lang="ro-RO" sz="2000" dirty="0"/>
              <a:t> de securitate la incendiu, pentru anul școlar 2025-2026;</a:t>
            </a:r>
          </a:p>
          <a:p>
            <a:pPr algn="just"/>
            <a:r>
              <a:rPr lang="ro-RO" sz="2000" dirty="0"/>
              <a:t>-Stadiul solicitării/obținerii autorizațiilor sanitare/sanitar veterinare de către unităţile de învăţământ din județul Constanța, pentru anul școlar 2025-2026;</a:t>
            </a:r>
          </a:p>
          <a:p>
            <a:pPr algn="just"/>
            <a:r>
              <a:rPr lang="en-US" sz="2000" dirty="0"/>
              <a:t>-</a:t>
            </a:r>
            <a:r>
              <a:rPr lang="en-US" sz="2000" dirty="0" err="1"/>
              <a:t>Strategia</a:t>
            </a:r>
            <a:r>
              <a:rPr lang="en-US" sz="2000" dirty="0"/>
              <a:t> </a:t>
            </a:r>
            <a:r>
              <a:rPr lang="en-US" sz="2000" dirty="0" err="1"/>
              <a:t>și</a:t>
            </a:r>
            <a:r>
              <a:rPr lang="en-US" sz="2000" dirty="0"/>
              <a:t> </a:t>
            </a:r>
            <a:r>
              <a:rPr lang="en-US" sz="2000" dirty="0" err="1"/>
              <a:t>implementarea</a:t>
            </a:r>
            <a:r>
              <a:rPr lang="en-US" sz="2000" dirty="0"/>
              <a:t> </a:t>
            </a:r>
            <a:r>
              <a:rPr lang="en-US" sz="2000" dirty="0" err="1"/>
              <a:t>politicilor</a:t>
            </a:r>
            <a:r>
              <a:rPr lang="en-US" sz="2000" dirty="0"/>
              <a:t> </a:t>
            </a:r>
            <a:r>
              <a:rPr lang="en-US" sz="2000" dirty="0" err="1"/>
              <a:t>agricole</a:t>
            </a:r>
            <a:r>
              <a:rPr lang="en-US" sz="2000" dirty="0"/>
              <a:t> </a:t>
            </a:r>
            <a:r>
              <a:rPr lang="en-US" sz="2000" dirty="0" err="1"/>
              <a:t>în</a:t>
            </a:r>
            <a:r>
              <a:rPr lang="en-US" sz="2000" dirty="0"/>
              <a:t> </a:t>
            </a:r>
            <a:r>
              <a:rPr lang="en-US" sz="2000" dirty="0" err="1"/>
              <a:t>contextul</a:t>
            </a:r>
            <a:r>
              <a:rPr lang="en-US" sz="2000" dirty="0"/>
              <a:t> </a:t>
            </a:r>
            <a:r>
              <a:rPr lang="en-US" sz="2000" dirty="0" err="1"/>
              <a:t>Politicilor</a:t>
            </a:r>
            <a:r>
              <a:rPr lang="en-US" sz="2000" dirty="0"/>
              <a:t> Agricole </a:t>
            </a:r>
            <a:r>
              <a:rPr lang="en-US" sz="2000" dirty="0" err="1"/>
              <a:t>Comune</a:t>
            </a:r>
            <a:r>
              <a:rPr lang="en-US" sz="2000" dirty="0"/>
              <a:t>; </a:t>
            </a:r>
            <a:r>
              <a:rPr lang="en-US" sz="2000" dirty="0" err="1"/>
              <a:t>Prezentarea</a:t>
            </a:r>
            <a:r>
              <a:rPr lang="en-US" sz="2000" dirty="0"/>
              <a:t> </a:t>
            </a:r>
            <a:r>
              <a:rPr lang="en-US" sz="2000" dirty="0" err="1"/>
              <a:t>ajutoarelor</a:t>
            </a:r>
            <a:r>
              <a:rPr lang="en-US" sz="2000" dirty="0"/>
              <a:t> de minimis;</a:t>
            </a:r>
            <a:endParaRPr lang="ro-RO" sz="2000" dirty="0"/>
          </a:p>
          <a:p>
            <a:pPr algn="just"/>
            <a:r>
              <a:rPr lang="ro-RO" sz="2000" dirty="0"/>
              <a:t>-Implementarea Programului național de cadastru și carte funciară având ca finalizare deschiderea cărților funciare în următoarele localități: Amzacea, Mircea Vodă, Mihai Viteazu, Cogealac, Agigea, Lumina, Cuza Vodă, Tuzla, Saligny;</a:t>
            </a:r>
          </a:p>
          <a:p>
            <a:pPr algn="just"/>
            <a:r>
              <a:rPr lang="ro-RO" sz="2000" dirty="0"/>
              <a:t>-Informare privind gradul de pregătire al unităților de învățământ preuniversitar din județul Constanța pentru debutul anului școlar 2025 – 2026;</a:t>
            </a:r>
          </a:p>
          <a:p>
            <a:pPr algn="just"/>
            <a:r>
              <a:rPr lang="ro-RO" sz="2000" dirty="0"/>
              <a:t> -Analiza modului în care sunt asigurate măsurile de apărare împotriva incendiilor în unităţile de învăţământ și stadiul solicitării/obţinerii avizelor/autorizaţiilor de securitate la incendiu, pentru anul școlar 2025-2026;</a:t>
            </a:r>
          </a:p>
          <a:p>
            <a:pPr algn="just"/>
            <a:r>
              <a:rPr lang="ro-RO" sz="2000" dirty="0"/>
              <a:t>   -Stadiul solicitării/obținerii autorizațiilor sanitare/sanitar veterinare de către unităţile de învăţământ din județul Constanța, pentru anul școlar 2025-2026;</a:t>
            </a:r>
          </a:p>
          <a:p>
            <a:pPr algn="r"/>
            <a:r>
              <a:rPr lang="ro-RO" sz="2000" dirty="0">
                <a:solidFill>
                  <a:srgbClr val="FF0000"/>
                </a:solidFill>
                <a:latin typeface="+mj-lt"/>
                <a:ea typeface="Times New Roman" panose="02020603050405020304" pitchFamily="18" charset="0"/>
                <a:cs typeface="Tahoma" panose="020B0604030504040204" pitchFamily="34" charset="0"/>
              </a:rPr>
              <a:t>	</a:t>
            </a:r>
            <a:r>
              <a:rPr lang="ro-RO" sz="1900" b="1" dirty="0">
                <a:solidFill>
                  <a:srgbClr val="FF0000"/>
                </a:solidFill>
                <a:latin typeface="+mj-lt"/>
                <a:ea typeface="Times New Roman" panose="02020603050405020304" pitchFamily="18" charset="0"/>
                <a:cs typeface="Tahoma" panose="020B0604030504040204" pitchFamily="34" charset="0"/>
              </a:rPr>
              <a:t>4/6</a:t>
            </a:r>
            <a:endParaRPr lang="ro-RO" sz="1900" b="1" dirty="0">
              <a:solidFill>
                <a:srgbClr val="FF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132249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534838" y="403655"/>
            <a:ext cx="11031086" cy="5924699"/>
          </a:xfrm>
          <a:prstGeom prst="rect">
            <a:avLst/>
          </a:prstGeom>
        </p:spPr>
        <p:txBody>
          <a:bodyPr wrap="square">
            <a:spAutoFit/>
          </a:bodyPr>
          <a:lstStyle/>
          <a:p>
            <a:pPr algn="just"/>
            <a:endParaRPr lang="ro-RO" sz="2000" dirty="0"/>
          </a:p>
          <a:p>
            <a:pPr algn="just"/>
            <a:r>
              <a:rPr lang="pt-BR" sz="2000" dirty="0"/>
              <a:t>-Informare privind: Nomenclator de beneficii sociale acordate în anul 2025; Inspecția Socială – programe, realizări, campanii în derulare; Situație statistică privind beneficiarii Legii nr. 130/2020 coroborat cu Legea nr. 232/2020 care modifică și completează Decret-Lege nr. 118/1990; Activitatea Comisiei de Autorizare Constanța a Furnizorilor de Formare Profesională – tendințe și cerințe de formare profesională autorizată;</a:t>
            </a:r>
            <a:endParaRPr lang="ro-RO" sz="2000" dirty="0"/>
          </a:p>
          <a:p>
            <a:pPr algn="just"/>
            <a:r>
              <a:rPr lang="ro-RO" sz="2000" dirty="0"/>
              <a:t>-Modernizarea infrastructurii secundare de irigații deținute de OUAI-uri prin finalizarea proiectelor contractate din fonduri europene nerambursabile: analizare activitate depusă de ANIF - Filiala Teritorială de Îmbunătățiri Funciare Constanța, conform atribuțiilor delegate, privind verificările specifice necesare în implementarea tehnică și financiară a submăsurii sM4.3 - "Investiții pentru dezvoltarea modernizarea sau adaptarea infrastructurii agricole și silvice- componenta de irigații";</a:t>
            </a:r>
          </a:p>
          <a:p>
            <a:pPr algn="just"/>
            <a:r>
              <a:rPr lang="ro-RO" sz="2000" dirty="0"/>
              <a:t>-Rolul și ponderea activităților, altele decât exploatarea și valorificarea masei lemnoase, în cadrul Direcției Silvice Constanța;</a:t>
            </a:r>
          </a:p>
          <a:p>
            <a:pPr algn="just"/>
            <a:r>
              <a:rPr lang="ro-RO" sz="2000" dirty="0"/>
              <a:t>-Informare privind stadiul implementării în anul 2025 a proiectului Reducerea eroziunii costiere faza II;</a:t>
            </a:r>
          </a:p>
          <a:p>
            <a:pPr algn="just"/>
            <a:r>
              <a:rPr lang="pt-BR" sz="2000" dirty="0"/>
              <a:t>-Impactul </a:t>
            </a:r>
            <a:r>
              <a:rPr lang="ro-RO" sz="2000" dirty="0"/>
              <a:t>schimbărilor climatice asupra agriculturii și adaptarea tehnicilor de cultivare; Digitalizarea agriculturii și utilizarea tehnologiilor agricole inteligente;</a:t>
            </a:r>
          </a:p>
          <a:p>
            <a:pPr algn="r"/>
            <a:r>
              <a:rPr lang="ro-RO" sz="1900" dirty="0">
                <a:solidFill>
                  <a:srgbClr val="FF0000"/>
                </a:solidFill>
                <a:latin typeface="+mj-lt"/>
              </a:rPr>
              <a:t>5/6</a:t>
            </a:r>
            <a:endParaRPr lang="en-US" sz="1900" dirty="0">
              <a:solidFill>
                <a:srgbClr val="FF0000"/>
              </a:solidFill>
              <a:latin typeface="+mj-lt"/>
            </a:endParaRPr>
          </a:p>
        </p:txBody>
      </p:sp>
    </p:spTree>
    <p:extLst>
      <p:ext uri="{BB962C8B-B14F-4D97-AF65-F5344CB8AC3E}">
        <p14:creationId xmlns:p14="http://schemas.microsoft.com/office/powerpoint/2010/main" val="195517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560" y="612649"/>
            <a:ext cx="10149840" cy="5262146"/>
          </a:xfrm>
          <a:prstGeom prst="rect">
            <a:avLst/>
          </a:prstGeom>
        </p:spPr>
        <p:txBody>
          <a:bodyPr wrap="square">
            <a:spAutoFit/>
          </a:bodyPr>
          <a:lstStyle/>
          <a:p>
            <a:pPr algn="just"/>
            <a:r>
              <a:rPr lang="ro-RO" sz="2000" dirty="0"/>
              <a:t>-Sprijin financiar acordat de la bugetul de stat în sectoarele vegetal și zootehnic;</a:t>
            </a:r>
          </a:p>
          <a:p>
            <a:pPr algn="just"/>
            <a:r>
              <a:rPr lang="ro-RO" sz="2000" dirty="0"/>
              <a:t>-Prezentarea indicatorilor Programelor Naționale de Sănătate Publică;</a:t>
            </a:r>
          </a:p>
          <a:p>
            <a:pPr marR="76200" algn="just">
              <a:spcAft>
                <a:spcPts val="0"/>
              </a:spcAft>
            </a:pPr>
            <a:r>
              <a:rPr lang="it-IT" sz="2000" dirty="0">
                <a:latin typeface="+mj-lt"/>
                <a:ea typeface="Times New Roman" panose="02020603050405020304" pitchFamily="18" charset="0"/>
                <a:cs typeface="Times New Roman" panose="02020603050405020304" pitchFamily="18" charset="0"/>
              </a:rPr>
              <a:t>-Revitalizarea patrimoniului cultural la nivelul județului Constanța. Intensificarea investițiilor în patrimoniul imobil. Proiecte de restaurare ale unor monumente istorice din județul Constanța în perioada 2024-2025. Colaborare cu autoritățile publice locale și din județ privind transmiterea pe suport digital a informațiilor referitoare la monumentele istorice, zonele de protecție a monumentelor istorice, zonele construite protejate și siturile arheologice existente în fiecare localitate, precum și obligațiile legale pe care le au proprietarii de monumente istorice;</a:t>
            </a:r>
            <a:endParaRPr lang="ro-RO" sz="2000" dirty="0">
              <a:latin typeface="+mj-lt"/>
              <a:ea typeface="Times New Roman" panose="02020603050405020304" pitchFamily="18" charset="0"/>
              <a:cs typeface="Times New Roman" panose="02020603050405020304" pitchFamily="18" charset="0"/>
            </a:endParaRPr>
          </a:p>
          <a:p>
            <a:pPr marR="76200" algn="just">
              <a:lnSpc>
                <a:spcPct val="115000"/>
              </a:lnSpc>
              <a:spcAft>
                <a:spcPts val="0"/>
              </a:spcAft>
            </a:pPr>
            <a:r>
              <a:rPr lang="ro-RO" sz="2000" dirty="0">
                <a:latin typeface="+mj-lt"/>
                <a:ea typeface="Times New Roman" panose="02020603050405020304" pitchFamily="18" charset="0"/>
                <a:cs typeface="Times New Roman" panose="02020603050405020304" pitchFamily="18" charset="0"/>
              </a:rPr>
              <a:t>-Prezentarea activităților desfășurate în contextul sezonului rece și al sărbătorilor de iarnă 2025-2026; creșterea gradului de protecție și de siguranță a cetățeanului; prezentarea măsurilor pentru protecția sănătății populației. </a:t>
            </a:r>
          </a:p>
          <a:p>
            <a:pPr marR="76200" algn="just">
              <a:lnSpc>
                <a:spcPct val="115000"/>
              </a:lnSpc>
              <a:spcAft>
                <a:spcPts val="0"/>
              </a:spcAft>
            </a:pPr>
            <a:endParaRPr lang="ro-RO" sz="2000" dirty="0">
              <a:effectLst/>
              <a:latin typeface="+mj-lt"/>
              <a:ea typeface="Times New Roman" panose="02020603050405020304" pitchFamily="18" charset="0"/>
              <a:cs typeface="Times New Roman" panose="02020603050405020304" pitchFamily="18" charset="0"/>
            </a:endParaRPr>
          </a:p>
          <a:p>
            <a:pPr marR="76200" algn="r">
              <a:lnSpc>
                <a:spcPct val="115000"/>
              </a:lnSpc>
            </a:pPr>
            <a:r>
              <a:rPr lang="ro-RO" sz="2000" dirty="0">
                <a:solidFill>
                  <a:srgbClr val="FF0000"/>
                </a:solidFill>
              </a:rPr>
              <a:t>6/6</a:t>
            </a:r>
            <a:endParaRPr lang="ro-RO" sz="2000" dirty="0">
              <a:effectLst/>
              <a:latin typeface="+mj-lt"/>
              <a:ea typeface="Times New Roman" panose="02020603050405020304" pitchFamily="18" charset="0"/>
              <a:cs typeface="Times New Roman" panose="02020603050405020304" pitchFamily="18" charset="0"/>
            </a:endParaRPr>
          </a:p>
          <a:p>
            <a:pPr marR="76200" algn="just">
              <a:lnSpc>
                <a:spcPct val="115000"/>
              </a:lnSpc>
              <a:spcAft>
                <a:spcPts val="0"/>
              </a:spcAft>
            </a:pPr>
            <a:endParaRPr lang="ro-RO" sz="20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75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4091241" y="3753901"/>
            <a:ext cx="8100759" cy="3104098"/>
          </a:xfrm>
        </p:spPr>
        <p:txBody>
          <a:bodyPr>
            <a:normAutofit/>
          </a:bodyPr>
          <a:lstStyle/>
          <a:p>
            <a:pPr algn="ctr"/>
            <a:r>
              <a:rPr lang="ro-RO" sz="2000" b="1" cap="none" dirty="0">
                <a:solidFill>
                  <a:srgbClr val="FF0000"/>
                </a:solidFill>
              </a:rPr>
              <a:t>Toate instituțiile membre ale colegiului au prezentat minim o informare pe parcursul anului 2025</a:t>
            </a:r>
            <a:r>
              <a:rPr lang="ro-RO" sz="1600" b="1" cap="none" dirty="0">
                <a:solidFill>
                  <a:srgbClr val="FF0000"/>
                </a:solidFill>
              </a:rPr>
              <a:t/>
            </a:r>
            <a:br>
              <a:rPr lang="ro-RO" sz="1600" b="1" cap="none" dirty="0">
                <a:solidFill>
                  <a:srgbClr val="FF0000"/>
                </a:solidFill>
              </a:rPr>
            </a:br>
            <a:r>
              <a:rPr lang="ro-RO" sz="1600" cap="none" dirty="0"/>
              <a:t>Instituții care prin specificul activității au avut mai multe rapoarte sau informări pe parcursul anului 2025, unele fiind în comun, pentru armonizarea activității în scopul implementării programelor de acțiune/politicilor publice la nivelul județului:</a:t>
            </a:r>
            <a:r>
              <a:rPr lang="ro-RO" sz="800" cap="none" dirty="0"/>
              <a:t/>
            </a:r>
            <a:br>
              <a:rPr lang="ro-RO" sz="800" cap="none" dirty="0"/>
            </a:br>
            <a:r>
              <a:rPr lang="ro-RO" sz="800" cap="none" dirty="0"/>
              <a:t/>
            </a:r>
            <a:br>
              <a:rPr lang="ro-RO" sz="800" cap="none" dirty="0"/>
            </a:br>
            <a:r>
              <a:rPr lang="ro-RO" sz="1600" cap="none" dirty="0"/>
              <a:t>Inspectoratul pentru Situații de Urgență – 6 prezentări</a:t>
            </a:r>
            <a:br>
              <a:rPr lang="ro-RO" sz="1600" cap="none" dirty="0"/>
            </a:br>
            <a:r>
              <a:rPr lang="ro-RO" sz="1600" cap="none" dirty="0"/>
              <a:t>Garda de Coastă – 5 prezentări </a:t>
            </a:r>
            <a:br>
              <a:rPr lang="ro-RO" sz="1600" cap="none" dirty="0"/>
            </a:br>
            <a:r>
              <a:rPr lang="ro-RO" sz="1600" cap="none" dirty="0"/>
              <a:t>Inspectoratul de Poliție al Județului - 4 prezentări</a:t>
            </a:r>
            <a:br>
              <a:rPr lang="ro-RO" sz="1600" cap="none" dirty="0"/>
            </a:br>
            <a:r>
              <a:rPr lang="ro-RO" sz="1600" cap="none" dirty="0"/>
              <a:t>Inspectoratul de Jandarmi Județean - 4 prezentări</a:t>
            </a:r>
            <a:endParaRPr lang="en-US" sz="1400" cap="none"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0325" y="139163"/>
            <a:ext cx="4819650" cy="36147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139162"/>
            <a:ext cx="4633419" cy="37109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t="11687"/>
          <a:stretch>
            <a:fillRect/>
          </a:stretch>
        </p:blipFill>
        <p:spPr>
          <a:xfrm>
            <a:off x="344896" y="3951019"/>
            <a:ext cx="3840362" cy="2767819"/>
          </a:xfrm>
          <a:prstGeom prst="rect">
            <a:avLst/>
          </a:prstGeom>
        </p:spPr>
      </p:pic>
    </p:spTree>
    <p:extLst>
      <p:ext uri="{BB962C8B-B14F-4D97-AF65-F5344CB8AC3E}">
        <p14:creationId xmlns:p14="http://schemas.microsoft.com/office/powerpoint/2010/main" val="355857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5585254" y="3136392"/>
            <a:ext cx="6174484" cy="3721607"/>
          </a:xfrm>
        </p:spPr>
        <p:txBody>
          <a:bodyPr>
            <a:noAutofit/>
          </a:bodyPr>
          <a:lstStyle/>
          <a:p>
            <a:r>
              <a:rPr lang="ro-RO" sz="1400" cap="none" dirty="0"/>
              <a:t>   </a:t>
            </a:r>
            <a:br>
              <a:rPr lang="ro-RO" sz="1400" cap="none" dirty="0"/>
            </a:br>
            <a:r>
              <a:rPr lang="ro-RO" sz="1400" cap="none" dirty="0"/>
              <a:t>Direcția Județeană de Mediu - 1 Prezentare</a:t>
            </a:r>
            <a:br>
              <a:rPr lang="ro-RO" sz="1400" cap="none" dirty="0"/>
            </a:br>
            <a:r>
              <a:rPr lang="ro-RO" sz="1400" cap="none" dirty="0"/>
              <a:t>Agenția Județeană Pentru Plăți Și Inspecție Socială – 1 Prezentare</a:t>
            </a:r>
            <a:br>
              <a:rPr lang="ro-RO" sz="1400" cap="none" dirty="0"/>
            </a:br>
            <a:r>
              <a:rPr lang="ro-RO" sz="1400" cap="none" dirty="0"/>
              <a:t>Inspectoratul Teritorial de Muncă - 4 Prezentări </a:t>
            </a:r>
            <a:br>
              <a:rPr lang="ro-RO" sz="1400" cap="none" dirty="0"/>
            </a:br>
            <a:r>
              <a:rPr lang="ro-RO" sz="1400" cap="none" dirty="0"/>
              <a:t>Comisariatul pentru Protecția Consumatorilor – 4 PrezentărI</a:t>
            </a:r>
            <a:br>
              <a:rPr lang="ro-RO" sz="1400" cap="none" dirty="0"/>
            </a:br>
            <a:r>
              <a:rPr lang="ro-RO" sz="1400" cap="none" dirty="0"/>
              <a:t>Direcția pentru Agricultură - 1 Prezentare</a:t>
            </a:r>
            <a:br>
              <a:rPr lang="ro-RO" sz="1400" cap="none" dirty="0"/>
            </a:br>
            <a:r>
              <a:rPr lang="ro-RO" sz="1400" cap="none" dirty="0"/>
              <a:t>Direcția pentru Cultură – 1 Prezentare</a:t>
            </a:r>
            <a:br>
              <a:rPr lang="ro-RO" sz="1400" cap="none" dirty="0"/>
            </a:br>
            <a:r>
              <a:rPr lang="ro-RO" sz="1400" cap="none" dirty="0"/>
              <a:t>Direcția Sanitară Veterinară și Pentru Siguranța Alimentelor – 6 Prezentări</a:t>
            </a:r>
            <a:br>
              <a:rPr lang="ro-RO" sz="1400" cap="none" dirty="0"/>
            </a:br>
            <a:r>
              <a:rPr lang="ro-RO" sz="1400" cap="none" dirty="0"/>
              <a:t>Direcția de Sănătate Publică – 5 Prezentări</a:t>
            </a:r>
            <a:br>
              <a:rPr lang="ro-RO" sz="1400" cap="none" dirty="0"/>
            </a:br>
            <a:r>
              <a:rPr lang="ro-RO" sz="1400" cap="none" dirty="0"/>
              <a:t>Inspectoratul Școlar Județean - 2 Prezentări</a:t>
            </a:r>
            <a:br>
              <a:rPr lang="ro-RO" sz="1400" cap="none" dirty="0"/>
            </a:br>
            <a:r>
              <a:rPr lang="ro-RO" sz="1400" cap="none" dirty="0"/>
              <a:t>Administrația Bazinală De Apă Dobrogea Litoral – 3 Prezentări</a:t>
            </a:r>
            <a:br>
              <a:rPr lang="ro-RO" sz="1400" cap="none" dirty="0"/>
            </a:br>
            <a:endParaRPr lang="en-US" sz="2000" cap="none" dirty="0">
              <a:solidFill>
                <a:schemeClr val="bg1"/>
              </a:solidFill>
            </a:endParaRPr>
          </a:p>
        </p:txBody>
      </p:sp>
      <p:sp>
        <p:nvSpPr>
          <p:cNvPr id="2" name="Dreptunghi 1"/>
          <p:cNvSpPr/>
          <p:nvPr/>
        </p:nvSpPr>
        <p:spPr>
          <a:xfrm>
            <a:off x="3180957" y="489306"/>
            <a:ext cx="6096000" cy="800219"/>
          </a:xfrm>
          <a:prstGeom prst="rect">
            <a:avLst/>
          </a:prstGeom>
        </p:spPr>
        <p:txBody>
          <a:bodyPr>
            <a:spAutoFit/>
          </a:bodyPr>
          <a:lstStyle/>
          <a:p>
            <a:r>
              <a:rPr lang="ro-RO" sz="1400" dirty="0"/>
              <a:t>	</a:t>
            </a:r>
            <a:r>
              <a:rPr lang="ro-RO" sz="1400" b="1" dirty="0"/>
              <a:t/>
            </a:r>
            <a:br>
              <a:rPr lang="ro-RO" sz="1400" b="1" dirty="0"/>
            </a:br>
            <a:r>
              <a:rPr lang="ro-RO" sz="1400" b="1" dirty="0"/>
              <a:t>	</a:t>
            </a:r>
            <a:r>
              <a:rPr lang="ro-RO" dirty="0"/>
              <a:t/>
            </a:r>
            <a:br>
              <a:rPr lang="ro-RO" dirty="0"/>
            </a:br>
            <a:endParaRPr lang="en-US" dirty="0"/>
          </a:p>
        </p:txBody>
      </p:sp>
      <p:sp>
        <p:nvSpPr>
          <p:cNvPr id="8" name="Dreptunghi 7"/>
          <p:cNvSpPr/>
          <p:nvPr/>
        </p:nvSpPr>
        <p:spPr>
          <a:xfrm>
            <a:off x="3048000" y="2828836"/>
            <a:ext cx="6096000" cy="923330"/>
          </a:xfrm>
          <a:prstGeom prst="rect">
            <a:avLst/>
          </a:prstGeom>
        </p:spPr>
        <p:txBody>
          <a:bodyPr>
            <a:spAutoFit/>
          </a:bodyPr>
          <a:lstStyle/>
          <a:p>
            <a:endParaRPr lang="en-US" dirty="0"/>
          </a:p>
          <a:p>
            <a:r>
              <a:rPr lang="ro-RO" dirty="0"/>
              <a:t/>
            </a:r>
            <a:br>
              <a:rPr lang="ro-RO" dirty="0"/>
            </a:b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1025" y="3372888"/>
            <a:ext cx="4933950" cy="317931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 y="305798"/>
            <a:ext cx="3860673" cy="28288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598" y="156816"/>
            <a:ext cx="3860673" cy="297957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949" y="156816"/>
            <a:ext cx="3990596" cy="3216072"/>
          </a:xfrm>
          <a:prstGeom prst="rect">
            <a:avLst/>
          </a:prstGeom>
        </p:spPr>
      </p:pic>
    </p:spTree>
    <p:extLst>
      <p:ext uri="{BB962C8B-B14F-4D97-AF65-F5344CB8AC3E}">
        <p14:creationId xmlns:p14="http://schemas.microsoft.com/office/powerpoint/2010/main" val="133615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6775704" y="320040"/>
            <a:ext cx="4993178" cy="3280823"/>
          </a:xfrm>
        </p:spPr>
        <p:txBody>
          <a:bodyPr>
            <a:noAutofit/>
          </a:bodyPr>
          <a:lstStyle/>
          <a:p>
            <a:pPr>
              <a:spcBef>
                <a:spcPts val="300"/>
              </a:spcBef>
              <a:spcAft>
                <a:spcPts val="600"/>
              </a:spcAft>
            </a:pPr>
            <a:r>
              <a:rPr lang="ro-RO" sz="1400" cap="none" dirty="0"/>
              <a:t>					 </a:t>
            </a:r>
            <a:br>
              <a:rPr lang="ro-RO" sz="1400" cap="none" dirty="0"/>
            </a:br>
            <a:r>
              <a:rPr lang="ro-RO" sz="1400" cap="none" dirty="0"/>
              <a:t/>
            </a:r>
            <a:br>
              <a:rPr lang="ro-RO" sz="1400" cap="none" dirty="0"/>
            </a:br>
            <a:r>
              <a:rPr lang="ro-RO" sz="1400" cap="none" dirty="0"/>
              <a:t/>
            </a:r>
            <a:br>
              <a:rPr lang="ro-RO"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en-US" sz="1400" cap="none" dirty="0"/>
              <a:t/>
            </a:r>
            <a:br>
              <a:rPr lang="en-US" sz="1400" cap="none" dirty="0"/>
            </a:br>
            <a:r>
              <a:rPr lang="ro-RO" sz="1600" cap="none" dirty="0"/>
              <a:t>Pe parcursul anului  2025 am avut invitați care au prezentat informări în cadrul ședintelor:		</a:t>
            </a:r>
            <a:br>
              <a:rPr lang="ro-RO" sz="1600" cap="none" dirty="0"/>
            </a:br>
            <a:r>
              <a:rPr lang="ro-RO" sz="1600" cap="none" dirty="0"/>
              <a:t>		     </a:t>
            </a:r>
            <a:br>
              <a:rPr lang="ro-RO" sz="1600" cap="none" dirty="0"/>
            </a:br>
            <a:r>
              <a:rPr lang="en-US" sz="1600" cap="none" dirty="0" err="1"/>
              <a:t>Gruparea</a:t>
            </a:r>
            <a:r>
              <a:rPr lang="en-US" sz="1600" cap="none" dirty="0"/>
              <a:t> </a:t>
            </a:r>
            <a:r>
              <a:rPr lang="ro-RO" sz="1600" cap="none" dirty="0"/>
              <a:t>d</a:t>
            </a:r>
            <a:r>
              <a:rPr lang="en-US" sz="1600" cap="none" dirty="0"/>
              <a:t>e </a:t>
            </a:r>
            <a:r>
              <a:rPr lang="en-US" sz="1600" cap="none" dirty="0" err="1"/>
              <a:t>Jandarmi</a:t>
            </a:r>
            <a:r>
              <a:rPr lang="en-US" sz="1600" cap="none" dirty="0"/>
              <a:t> Mobil</a:t>
            </a:r>
            <a:r>
              <a:rPr lang="ro-RO" sz="1600" cap="none" dirty="0"/>
              <a:t>ă</a:t>
            </a:r>
            <a:r>
              <a:rPr lang="en-US" sz="1600" cap="none" dirty="0"/>
              <a:t> „</a:t>
            </a:r>
            <a:r>
              <a:rPr lang="en-US" sz="1600" cap="none" dirty="0" err="1"/>
              <a:t>Tomis</a:t>
            </a:r>
            <a:r>
              <a:rPr lang="en-US" sz="1600" cap="none" dirty="0"/>
              <a:t>” </a:t>
            </a:r>
            <a:r>
              <a:rPr lang="en-US" sz="1600" cap="none" dirty="0" err="1"/>
              <a:t>Constanţa</a:t>
            </a:r>
            <a:r>
              <a:rPr lang="ro-RO" sz="1600" cap="none" dirty="0"/>
              <a:t> - 4 Prezentări</a:t>
            </a:r>
            <a:br>
              <a:rPr lang="ro-RO" sz="1600" cap="none" dirty="0"/>
            </a:br>
            <a:r>
              <a:rPr lang="ro-RO" sz="1600" cap="none" dirty="0"/>
              <a:t/>
            </a:r>
            <a:br>
              <a:rPr lang="ro-RO" sz="1600" cap="none" dirty="0"/>
            </a:br>
            <a:r>
              <a:rPr lang="en-US" sz="1600" cap="none" dirty="0" err="1"/>
              <a:t>Serviciul</a:t>
            </a:r>
            <a:r>
              <a:rPr lang="en-US" sz="1600" cap="none" dirty="0"/>
              <a:t> </a:t>
            </a:r>
            <a:r>
              <a:rPr lang="ro-RO" sz="1600" cap="none" dirty="0"/>
              <a:t>d</a:t>
            </a:r>
            <a:r>
              <a:rPr lang="en-US" sz="1600" cap="none" dirty="0"/>
              <a:t>e </a:t>
            </a:r>
            <a:r>
              <a:rPr lang="en-US" sz="1600" cap="none" dirty="0" err="1"/>
              <a:t>Ambulanță</a:t>
            </a:r>
            <a:r>
              <a:rPr lang="en-US" sz="1600" cap="none" dirty="0"/>
              <a:t> </a:t>
            </a:r>
            <a:r>
              <a:rPr lang="en-US" sz="1600" cap="none" dirty="0" err="1"/>
              <a:t>Județean</a:t>
            </a:r>
            <a:r>
              <a:rPr lang="en-US" sz="1600" cap="none" dirty="0"/>
              <a:t> </a:t>
            </a:r>
            <a:r>
              <a:rPr lang="en-US" sz="1600" cap="none" dirty="0" err="1"/>
              <a:t>Constanța</a:t>
            </a:r>
            <a:r>
              <a:rPr lang="en-US" sz="1600" cap="none" dirty="0"/>
              <a:t> </a:t>
            </a:r>
            <a:r>
              <a:rPr lang="ro-RO" sz="1600" cap="none" dirty="0"/>
              <a:t>– 4 Prezentări</a:t>
            </a:r>
            <a:br>
              <a:rPr lang="ro-RO" sz="1600" cap="none" dirty="0"/>
            </a:br>
            <a:r>
              <a:rPr lang="ro-RO" sz="1600" cap="none" dirty="0"/>
              <a:t/>
            </a:r>
            <a:br>
              <a:rPr lang="ro-RO" sz="1600" cap="none" dirty="0"/>
            </a:br>
            <a:r>
              <a:rPr lang="en-US" sz="1600" cap="none" dirty="0" err="1"/>
              <a:t>Unitatea</a:t>
            </a:r>
            <a:r>
              <a:rPr lang="en-US" sz="1600" cap="none" dirty="0"/>
              <a:t> </a:t>
            </a:r>
            <a:r>
              <a:rPr lang="ro-RO" sz="1600" cap="none" dirty="0"/>
              <a:t>d</a:t>
            </a:r>
            <a:r>
              <a:rPr lang="en-US" sz="1600" cap="none" dirty="0"/>
              <a:t>e </a:t>
            </a:r>
            <a:r>
              <a:rPr lang="en-US" sz="1600" cap="none" dirty="0" err="1"/>
              <a:t>Primire</a:t>
            </a:r>
            <a:r>
              <a:rPr lang="en-US" sz="1600" cap="none" dirty="0"/>
              <a:t> </a:t>
            </a:r>
            <a:r>
              <a:rPr lang="en-US" sz="1600" cap="none" dirty="0" err="1"/>
              <a:t>Urgențe</a:t>
            </a:r>
            <a:r>
              <a:rPr lang="en-US" sz="1600" cap="none" dirty="0"/>
              <a:t> – </a:t>
            </a:r>
            <a:r>
              <a:rPr lang="en-US" sz="1600" cap="none" dirty="0" err="1"/>
              <a:t>Spitalul</a:t>
            </a:r>
            <a:r>
              <a:rPr lang="en-US" sz="1600" cap="none" dirty="0"/>
              <a:t> Clinic </a:t>
            </a:r>
            <a:r>
              <a:rPr lang="en-US" sz="1600" cap="none" dirty="0" err="1"/>
              <a:t>Județean</a:t>
            </a:r>
            <a:r>
              <a:rPr lang="en-US" sz="1600" cap="none" dirty="0"/>
              <a:t> </a:t>
            </a:r>
            <a:r>
              <a:rPr lang="ro-RO" sz="1600" cap="none" dirty="0"/>
              <a:t>d</a:t>
            </a:r>
            <a:r>
              <a:rPr lang="en-US" sz="1600" cap="none" dirty="0"/>
              <a:t>e </a:t>
            </a:r>
            <a:r>
              <a:rPr lang="en-US" sz="1600" cap="none" dirty="0" err="1"/>
              <a:t>Urgențe</a:t>
            </a:r>
            <a:r>
              <a:rPr lang="en-US" sz="1600" cap="none" dirty="0"/>
              <a:t> „Sf</a:t>
            </a:r>
            <a:r>
              <a:rPr lang="ro-RO" sz="1600" cap="none" dirty="0"/>
              <a:t>ântul </a:t>
            </a:r>
            <a:r>
              <a:rPr lang="en-US" sz="1600" cap="none" dirty="0"/>
              <a:t>Apostol Andrei” </a:t>
            </a:r>
            <a:r>
              <a:rPr lang="en-US" sz="1600" cap="none" dirty="0" err="1"/>
              <a:t>Constanța</a:t>
            </a:r>
            <a:r>
              <a:rPr lang="ro-RO" sz="1600" cap="none" dirty="0"/>
              <a:t> - 4 Prezentări </a:t>
            </a:r>
            <a:br>
              <a:rPr lang="ro-RO" sz="1600" cap="none" dirty="0"/>
            </a:br>
            <a:r>
              <a:rPr lang="ro-RO" sz="1400" cap="none" dirty="0"/>
              <a:t/>
            </a:r>
            <a:br>
              <a:rPr lang="ro-RO" sz="1400" cap="none" dirty="0"/>
            </a:br>
            <a:r>
              <a:rPr lang="ro-RO" sz="1400" cap="none" dirty="0"/>
              <a:t/>
            </a:r>
            <a:br>
              <a:rPr lang="ro-RO" sz="1400" cap="none" dirty="0"/>
            </a:br>
            <a:r>
              <a:rPr lang="ro-RO" sz="2000" dirty="0"/>
              <a:t/>
            </a:r>
            <a:br>
              <a:rPr lang="ro-RO" sz="2000" dirty="0"/>
            </a:br>
            <a:endParaRPr lang="en-US" sz="2000" cap="none" dirty="0">
              <a:solidFill>
                <a:schemeClr val="bg1"/>
              </a:solidFill>
            </a:endParaRPr>
          </a:p>
        </p:txBody>
      </p:sp>
      <p:sp>
        <p:nvSpPr>
          <p:cNvPr id="6" name="Substituent text 5"/>
          <p:cNvSpPr>
            <a:spLocks noGrp="1"/>
          </p:cNvSpPr>
          <p:nvPr>
            <p:ph sz="half" idx="1"/>
          </p:nvPr>
        </p:nvSpPr>
        <p:spPr/>
        <p:txBody>
          <a:bodyPr>
            <a:normAutofit/>
          </a:bodyPr>
          <a:lstStyle/>
          <a:p>
            <a:endParaRPr lang="ro-RO" dirty="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210" y="393192"/>
            <a:ext cx="5954334" cy="5065776"/>
          </a:xfrm>
        </p:spPr>
      </p:pic>
    </p:spTree>
    <p:extLst>
      <p:ext uri="{BB962C8B-B14F-4D97-AF65-F5344CB8AC3E}">
        <p14:creationId xmlns:p14="http://schemas.microsoft.com/office/powerpoint/2010/main" val="98891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558747" y="334318"/>
            <a:ext cx="8567822" cy="777790"/>
          </a:xfrm>
        </p:spPr>
        <p:txBody>
          <a:bodyPr>
            <a:normAutofit/>
          </a:bodyPr>
          <a:lstStyle/>
          <a:p>
            <a:r>
              <a:rPr lang="ro-RO" sz="1600" dirty="0">
                <a:solidFill>
                  <a:srgbClr val="FF0000"/>
                </a:solidFill>
              </a:rPr>
              <a:t>OUG57</a:t>
            </a:r>
            <a:r>
              <a:rPr lang="ro-RO" sz="1600" cap="none" dirty="0">
                <a:solidFill>
                  <a:srgbClr val="FF0000"/>
                </a:solidFill>
              </a:rPr>
              <a:t>cu modificările și completările ulterioare privind</a:t>
            </a:r>
            <a:r>
              <a:rPr lang="ro-RO" sz="1600" dirty="0">
                <a:solidFill>
                  <a:srgbClr val="FF0000"/>
                </a:solidFill>
              </a:rPr>
              <a:t> Codul administrativ </a:t>
            </a:r>
            <a:r>
              <a:rPr lang="ro-RO" sz="1600" cap="none" dirty="0">
                <a:solidFill>
                  <a:srgbClr val="FF0000"/>
                </a:solidFill>
              </a:rPr>
              <a:t>coroborată cu </a:t>
            </a:r>
            <a:r>
              <a:rPr lang="ro-RO" sz="1600" dirty="0">
                <a:solidFill>
                  <a:srgbClr val="FF0000"/>
                </a:solidFill>
              </a:rPr>
              <a:t>HG906/2020 </a:t>
            </a:r>
            <a:r>
              <a:rPr lang="ro-RO" sz="1600" cap="none" dirty="0">
                <a:solidFill>
                  <a:srgbClr val="FF0000"/>
                </a:solidFill>
              </a:rPr>
              <a:t>privind prefectul și instituția prefectului</a:t>
            </a:r>
            <a:endParaRPr lang="en-US" sz="1600" dirty="0">
              <a:solidFill>
                <a:srgbClr val="FF0000"/>
              </a:solidFill>
            </a:endParaRPr>
          </a:p>
        </p:txBody>
      </p:sp>
      <p:sp>
        <p:nvSpPr>
          <p:cNvPr id="3" name="Substituent text 2"/>
          <p:cNvSpPr>
            <a:spLocks noGrp="1"/>
          </p:cNvSpPr>
          <p:nvPr>
            <p:ph type="body" idx="1"/>
          </p:nvPr>
        </p:nvSpPr>
        <p:spPr>
          <a:xfrm>
            <a:off x="494270" y="1260389"/>
            <a:ext cx="11277600" cy="5288692"/>
          </a:xfrm>
        </p:spPr>
        <p:txBody>
          <a:bodyPr>
            <a:normAutofit lnSpcReduction="10000"/>
          </a:bodyPr>
          <a:lstStyle/>
          <a:p>
            <a:pPr marL="285750" indent="-285750">
              <a:buFont typeface="Wingdings" panose="05000000000000000000" pitchFamily="2" charset="2"/>
              <a:buChar char="v"/>
            </a:pPr>
            <a:r>
              <a:rPr lang="ro-RO" sz="2000" i="1" dirty="0">
                <a:solidFill>
                  <a:schemeClr val="tx1"/>
                </a:solidFill>
              </a:rPr>
              <a:t>Î</a:t>
            </a:r>
            <a:r>
              <a:rPr lang="en-US" sz="2000" i="1" dirty="0">
                <a:solidFill>
                  <a:schemeClr val="tx1"/>
                </a:solidFill>
              </a:rPr>
              <a:t>n </a:t>
            </a:r>
            <a:r>
              <a:rPr lang="en-US" sz="2000" i="1" dirty="0" err="1">
                <a:solidFill>
                  <a:schemeClr val="tx1"/>
                </a:solidFill>
              </a:rPr>
              <a:t>fiecare</a:t>
            </a:r>
            <a:r>
              <a:rPr lang="en-US" sz="2000" i="1" dirty="0">
                <a:solidFill>
                  <a:schemeClr val="tx1"/>
                </a:solidFill>
              </a:rPr>
              <a:t> </a:t>
            </a:r>
            <a:r>
              <a:rPr lang="en-US" sz="2000" i="1" dirty="0" err="1">
                <a:solidFill>
                  <a:schemeClr val="tx1"/>
                </a:solidFill>
              </a:rPr>
              <a:t>judeţ</a:t>
            </a:r>
            <a:r>
              <a:rPr lang="ro-RO" sz="2000" i="1" dirty="0">
                <a:solidFill>
                  <a:schemeClr val="tx1"/>
                </a:solidFill>
              </a:rPr>
              <a:t> </a:t>
            </a:r>
            <a:r>
              <a:rPr lang="en-US" sz="2000" i="1" dirty="0" err="1">
                <a:solidFill>
                  <a:schemeClr val="tx1"/>
                </a:solidFill>
              </a:rPr>
              <a:t>funcţionează</a:t>
            </a:r>
            <a:r>
              <a:rPr lang="en-US" sz="2000" i="1" dirty="0">
                <a:solidFill>
                  <a:schemeClr val="tx1"/>
                </a:solidFill>
              </a:rPr>
              <a:t> un </a:t>
            </a:r>
            <a:r>
              <a:rPr lang="en-US" sz="2000" i="1" dirty="0" err="1">
                <a:solidFill>
                  <a:schemeClr val="tx1"/>
                </a:solidFill>
              </a:rPr>
              <a:t>colegiu</a:t>
            </a:r>
            <a:r>
              <a:rPr lang="en-US" sz="2000" i="1" dirty="0">
                <a:solidFill>
                  <a:schemeClr val="tx1"/>
                </a:solidFill>
              </a:rPr>
              <a:t> prefectural </a:t>
            </a:r>
            <a:r>
              <a:rPr lang="en-US" sz="2000" i="1" dirty="0" err="1">
                <a:solidFill>
                  <a:schemeClr val="tx1"/>
                </a:solidFill>
              </a:rPr>
              <a:t>compus</a:t>
            </a:r>
            <a:r>
              <a:rPr lang="en-US" sz="2000" i="1" dirty="0">
                <a:solidFill>
                  <a:schemeClr val="tx1"/>
                </a:solidFill>
              </a:rPr>
              <a:t> din prefect, </a:t>
            </a:r>
            <a:r>
              <a:rPr lang="en-US" sz="2000" i="1" dirty="0" err="1">
                <a:solidFill>
                  <a:schemeClr val="tx1"/>
                </a:solidFill>
              </a:rPr>
              <a:t>subprefect</a:t>
            </a:r>
            <a:r>
              <a:rPr lang="en-US" sz="2000" i="1" dirty="0">
                <a:solidFill>
                  <a:schemeClr val="tx1"/>
                </a:solidFill>
              </a:rPr>
              <a:t>, </a:t>
            </a:r>
            <a:r>
              <a:rPr lang="en-US" sz="2000" i="1" dirty="0" err="1">
                <a:solidFill>
                  <a:schemeClr val="tx1"/>
                </a:solidFill>
              </a:rPr>
              <a:t>secretarul</a:t>
            </a:r>
            <a:r>
              <a:rPr lang="en-US" sz="2000" i="1" dirty="0">
                <a:solidFill>
                  <a:schemeClr val="tx1"/>
                </a:solidFill>
              </a:rPr>
              <a:t> general </a:t>
            </a:r>
            <a:r>
              <a:rPr lang="en-US" sz="2000" i="1" dirty="0" err="1">
                <a:solidFill>
                  <a:schemeClr val="tx1"/>
                </a:solidFill>
              </a:rPr>
              <a:t>şi</a:t>
            </a:r>
            <a:r>
              <a:rPr lang="en-US" sz="2000" i="1" dirty="0">
                <a:solidFill>
                  <a:schemeClr val="tx1"/>
                </a:solidFill>
              </a:rPr>
              <a:t> </a:t>
            </a:r>
            <a:r>
              <a:rPr lang="en-US" sz="2000" i="1" dirty="0" err="1">
                <a:solidFill>
                  <a:schemeClr val="tx1"/>
                </a:solidFill>
              </a:rPr>
              <a:t>conducătorii</a:t>
            </a:r>
            <a:r>
              <a:rPr lang="en-US" sz="2000" i="1" dirty="0">
                <a:solidFill>
                  <a:schemeClr val="tx1"/>
                </a:solidFill>
              </a:rPr>
              <a:t> </a:t>
            </a:r>
            <a:r>
              <a:rPr lang="en-US" sz="2000" i="1" dirty="0" err="1">
                <a:solidFill>
                  <a:schemeClr val="tx1"/>
                </a:solidFill>
              </a:rPr>
              <a:t>serviciilor</a:t>
            </a:r>
            <a:r>
              <a:rPr lang="en-US" sz="2000" i="1" dirty="0">
                <a:solidFill>
                  <a:schemeClr val="tx1"/>
                </a:solidFill>
              </a:rPr>
              <a:t> </a:t>
            </a:r>
            <a:r>
              <a:rPr lang="en-US" sz="2000" i="1" dirty="0" err="1">
                <a:solidFill>
                  <a:schemeClr val="tx1"/>
                </a:solidFill>
              </a:rPr>
              <a:t>publice</a:t>
            </a:r>
            <a:r>
              <a:rPr lang="en-US" sz="2000" i="1" dirty="0">
                <a:solidFill>
                  <a:schemeClr val="tx1"/>
                </a:solidFill>
              </a:rPr>
              <a:t> deconcentrate ale </a:t>
            </a:r>
            <a:r>
              <a:rPr lang="en-US" sz="2000" i="1" dirty="0" err="1">
                <a:solidFill>
                  <a:schemeClr val="tx1"/>
                </a:solidFill>
              </a:rPr>
              <a:t>ministerelor</a:t>
            </a:r>
            <a:r>
              <a:rPr lang="en-US" sz="2000" i="1" dirty="0">
                <a:solidFill>
                  <a:schemeClr val="tx1"/>
                </a:solidFill>
              </a:rPr>
              <a:t> </a:t>
            </a:r>
            <a:r>
              <a:rPr lang="en-US" sz="2000" i="1" dirty="0" err="1">
                <a:solidFill>
                  <a:schemeClr val="tx1"/>
                </a:solidFill>
              </a:rPr>
              <a:t>şi</a:t>
            </a:r>
            <a:r>
              <a:rPr lang="en-US" sz="2000" i="1" dirty="0">
                <a:solidFill>
                  <a:schemeClr val="tx1"/>
                </a:solidFill>
              </a:rPr>
              <a:t> ale </a:t>
            </a:r>
            <a:r>
              <a:rPr lang="en-US" sz="2000" i="1" dirty="0" err="1">
                <a:solidFill>
                  <a:schemeClr val="tx1"/>
                </a:solidFill>
              </a:rPr>
              <a:t>celorlalte</a:t>
            </a:r>
            <a:r>
              <a:rPr lang="en-US" sz="2000" i="1" dirty="0">
                <a:solidFill>
                  <a:schemeClr val="tx1"/>
                </a:solidFill>
              </a:rPr>
              <a:t> </a:t>
            </a:r>
            <a:r>
              <a:rPr lang="en-US" sz="2000" i="1" dirty="0" err="1">
                <a:solidFill>
                  <a:schemeClr val="tx1"/>
                </a:solidFill>
              </a:rPr>
              <a:t>organe</a:t>
            </a:r>
            <a:r>
              <a:rPr lang="en-US" sz="2000" i="1" dirty="0">
                <a:solidFill>
                  <a:schemeClr val="tx1"/>
                </a:solidFill>
              </a:rPr>
              <a:t> ale </a:t>
            </a:r>
            <a:r>
              <a:rPr lang="en-US" sz="2000" i="1" dirty="0" err="1">
                <a:solidFill>
                  <a:schemeClr val="tx1"/>
                </a:solidFill>
              </a:rPr>
              <a:t>administraţiei</a:t>
            </a:r>
            <a:r>
              <a:rPr lang="en-US" sz="2000" i="1" dirty="0">
                <a:solidFill>
                  <a:schemeClr val="tx1"/>
                </a:solidFill>
              </a:rPr>
              <a:t> </a:t>
            </a:r>
            <a:r>
              <a:rPr lang="en-US" sz="2000" i="1" dirty="0" err="1">
                <a:solidFill>
                  <a:schemeClr val="tx1"/>
                </a:solidFill>
              </a:rPr>
              <a:t>publice</a:t>
            </a:r>
            <a:r>
              <a:rPr lang="en-US" sz="2000" i="1" dirty="0">
                <a:solidFill>
                  <a:schemeClr val="tx1"/>
                </a:solidFill>
              </a:rPr>
              <a:t> </a:t>
            </a:r>
            <a:r>
              <a:rPr lang="en-US" sz="2000" i="1" dirty="0" err="1">
                <a:solidFill>
                  <a:schemeClr val="tx1"/>
                </a:solidFill>
              </a:rPr>
              <a:t>centrale</a:t>
            </a:r>
            <a:r>
              <a:rPr lang="en-US" sz="2000" i="1" dirty="0">
                <a:solidFill>
                  <a:schemeClr val="tx1"/>
                </a:solidFill>
              </a:rPr>
              <a:t>, care </a:t>
            </a:r>
            <a:r>
              <a:rPr lang="en-US" sz="2000" i="1" dirty="0" err="1">
                <a:solidFill>
                  <a:schemeClr val="tx1"/>
                </a:solidFill>
              </a:rPr>
              <a:t>sunt</a:t>
            </a:r>
            <a:r>
              <a:rPr lang="en-US" sz="2000" i="1" dirty="0">
                <a:solidFill>
                  <a:schemeClr val="tx1"/>
                </a:solidFill>
              </a:rPr>
              <a:t> </a:t>
            </a:r>
            <a:r>
              <a:rPr lang="en-US" sz="2000" i="1" dirty="0" err="1">
                <a:solidFill>
                  <a:schemeClr val="tx1"/>
                </a:solidFill>
              </a:rPr>
              <a:t>organizate</a:t>
            </a:r>
            <a:r>
              <a:rPr lang="en-US" sz="2000" i="1" dirty="0">
                <a:solidFill>
                  <a:schemeClr val="tx1"/>
                </a:solidFill>
              </a:rPr>
              <a:t> </a:t>
            </a:r>
            <a:r>
              <a:rPr lang="en-US" sz="2000" i="1" dirty="0" err="1">
                <a:solidFill>
                  <a:schemeClr val="tx1"/>
                </a:solidFill>
              </a:rPr>
              <a:t>sau</a:t>
            </a:r>
            <a:r>
              <a:rPr lang="en-US" sz="2000" i="1" dirty="0">
                <a:solidFill>
                  <a:schemeClr val="tx1"/>
                </a:solidFill>
              </a:rPr>
              <a:t> au </a:t>
            </a:r>
            <a:r>
              <a:rPr lang="en-US" sz="2000" i="1" dirty="0" err="1">
                <a:solidFill>
                  <a:schemeClr val="tx1"/>
                </a:solidFill>
              </a:rPr>
              <a:t>sediul</a:t>
            </a:r>
            <a:r>
              <a:rPr lang="en-US" sz="2000" i="1" dirty="0">
                <a:solidFill>
                  <a:schemeClr val="tx1"/>
                </a:solidFill>
              </a:rPr>
              <a:t> </a:t>
            </a:r>
            <a:r>
              <a:rPr lang="en-US" sz="2000" i="1" dirty="0" err="1">
                <a:solidFill>
                  <a:schemeClr val="tx1"/>
                </a:solidFill>
              </a:rPr>
              <a:t>în</a:t>
            </a:r>
            <a:r>
              <a:rPr lang="en-US" sz="2000" i="1" dirty="0">
                <a:solidFill>
                  <a:schemeClr val="tx1"/>
                </a:solidFill>
              </a:rPr>
              <a:t> </a:t>
            </a:r>
            <a:r>
              <a:rPr lang="en-US" sz="2000" i="1" dirty="0" err="1">
                <a:solidFill>
                  <a:schemeClr val="tx1"/>
                </a:solidFill>
              </a:rPr>
              <a:t>judeţul</a:t>
            </a:r>
            <a:r>
              <a:rPr lang="en-US" sz="2000" i="1" dirty="0">
                <a:solidFill>
                  <a:schemeClr val="tx1"/>
                </a:solidFill>
              </a:rPr>
              <a:t> </a:t>
            </a:r>
            <a:r>
              <a:rPr lang="en-US" sz="2000" i="1" dirty="0" err="1">
                <a:solidFill>
                  <a:schemeClr val="tx1"/>
                </a:solidFill>
              </a:rPr>
              <a:t>respectiv</a:t>
            </a:r>
            <a:r>
              <a:rPr lang="ro-RO" sz="2000" i="1" dirty="0">
                <a:solidFill>
                  <a:schemeClr val="tx1"/>
                </a:solidFill>
              </a:rPr>
              <a:t>, stabiliți de către prefect, prin ordin.</a:t>
            </a:r>
          </a:p>
          <a:p>
            <a:pPr marL="285750" indent="-285750">
              <a:buFont typeface="Wingdings" panose="05000000000000000000" pitchFamily="2" charset="2"/>
              <a:buChar char="v"/>
            </a:pPr>
            <a:endParaRPr lang="ro-RO" sz="800" i="1" dirty="0">
              <a:solidFill>
                <a:schemeClr val="tx1"/>
              </a:solidFill>
            </a:endParaRPr>
          </a:p>
          <a:p>
            <a:pPr marL="285750" indent="-285750">
              <a:buFont typeface="Wingdings" panose="05000000000000000000" pitchFamily="2" charset="2"/>
              <a:buChar char="v"/>
            </a:pPr>
            <a:r>
              <a:rPr lang="en-US" sz="2000" dirty="0" err="1">
                <a:solidFill>
                  <a:schemeClr val="tx1"/>
                </a:solidFill>
              </a:rPr>
              <a:t>Colegiul</a:t>
            </a:r>
            <a:r>
              <a:rPr lang="en-US" sz="2000" dirty="0">
                <a:solidFill>
                  <a:schemeClr val="tx1"/>
                </a:solidFill>
              </a:rPr>
              <a:t> prefectural se </a:t>
            </a:r>
            <a:r>
              <a:rPr lang="en-US" sz="2000" dirty="0" err="1">
                <a:solidFill>
                  <a:schemeClr val="tx1"/>
                </a:solidFill>
              </a:rPr>
              <a:t>convoacă</a:t>
            </a:r>
            <a:r>
              <a:rPr lang="en-US" sz="2000" dirty="0">
                <a:solidFill>
                  <a:schemeClr val="tx1"/>
                </a:solidFill>
              </a:rPr>
              <a:t> </a:t>
            </a:r>
            <a:r>
              <a:rPr lang="ro-RO" sz="2000" dirty="0">
                <a:solidFill>
                  <a:schemeClr val="tx1"/>
                </a:solidFill>
              </a:rPr>
              <a:t>prin ordin </a:t>
            </a:r>
            <a:r>
              <a:rPr lang="en-US" sz="2000" dirty="0">
                <a:solidFill>
                  <a:schemeClr val="tx1"/>
                </a:solidFill>
              </a:rPr>
              <a:t>de </a:t>
            </a:r>
            <a:r>
              <a:rPr lang="en-US" sz="2000" dirty="0" err="1">
                <a:solidFill>
                  <a:schemeClr val="tx1"/>
                </a:solidFill>
              </a:rPr>
              <a:t>către</a:t>
            </a:r>
            <a:r>
              <a:rPr lang="en-US" sz="2000" dirty="0">
                <a:solidFill>
                  <a:schemeClr val="tx1"/>
                </a:solidFill>
              </a:rPr>
              <a:t> prefect</a:t>
            </a:r>
            <a:r>
              <a:rPr lang="ro-RO" sz="2000" dirty="0">
                <a:solidFill>
                  <a:schemeClr val="tx1"/>
                </a:solidFill>
              </a:rPr>
              <a:t>, </a:t>
            </a:r>
            <a:r>
              <a:rPr lang="en-US" sz="2000" b="1" dirty="0" err="1">
                <a:solidFill>
                  <a:srgbClr val="FF0000"/>
                </a:solidFill>
              </a:rPr>
              <a:t>cel</a:t>
            </a:r>
            <a:r>
              <a:rPr lang="en-US" sz="2000" b="1" dirty="0">
                <a:solidFill>
                  <a:srgbClr val="FF0000"/>
                </a:solidFill>
              </a:rPr>
              <a:t> </a:t>
            </a:r>
            <a:r>
              <a:rPr lang="en-US" sz="2000" b="1" dirty="0" err="1">
                <a:solidFill>
                  <a:srgbClr val="FF0000"/>
                </a:solidFill>
              </a:rPr>
              <a:t>puţin</a:t>
            </a:r>
            <a:r>
              <a:rPr lang="en-US" sz="2000" b="1" dirty="0">
                <a:solidFill>
                  <a:srgbClr val="FF0000"/>
                </a:solidFill>
              </a:rPr>
              <a:t> o </a:t>
            </a:r>
            <a:r>
              <a:rPr lang="en-US" sz="2000" b="1" dirty="0" err="1">
                <a:solidFill>
                  <a:srgbClr val="FF0000"/>
                </a:solidFill>
              </a:rPr>
              <a:t>dată</a:t>
            </a:r>
            <a:r>
              <a:rPr lang="en-US" sz="2000" b="1" dirty="0">
                <a:solidFill>
                  <a:srgbClr val="FF0000"/>
                </a:solidFill>
              </a:rPr>
              <a:t> </a:t>
            </a:r>
            <a:r>
              <a:rPr lang="en-US" sz="2000" b="1" dirty="0" err="1">
                <a:solidFill>
                  <a:srgbClr val="FF0000"/>
                </a:solidFill>
              </a:rPr>
              <a:t>pe</a:t>
            </a:r>
            <a:r>
              <a:rPr lang="en-US" sz="2000" b="1" dirty="0">
                <a:solidFill>
                  <a:srgbClr val="FF0000"/>
                </a:solidFill>
              </a:rPr>
              <a:t> </a:t>
            </a:r>
            <a:r>
              <a:rPr lang="en-US" sz="2000" b="1" dirty="0" err="1">
                <a:solidFill>
                  <a:srgbClr val="FF0000"/>
                </a:solidFill>
              </a:rPr>
              <a:t>lună</a:t>
            </a:r>
            <a:r>
              <a:rPr lang="en-US" sz="2000" b="1" dirty="0">
                <a:solidFill>
                  <a:srgbClr val="FF0000"/>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oricând</a:t>
            </a:r>
            <a:r>
              <a:rPr lang="en-US" sz="2000" dirty="0">
                <a:solidFill>
                  <a:schemeClr val="tx1"/>
                </a:solidFill>
              </a:rPr>
              <a:t> se </a:t>
            </a:r>
            <a:r>
              <a:rPr lang="en-US" sz="2000" dirty="0" err="1">
                <a:solidFill>
                  <a:schemeClr val="tx1"/>
                </a:solidFill>
              </a:rPr>
              <a:t>consideră</a:t>
            </a:r>
            <a:r>
              <a:rPr lang="en-US" sz="2000" dirty="0">
                <a:solidFill>
                  <a:schemeClr val="tx1"/>
                </a:solidFill>
              </a:rPr>
              <a:t> </a:t>
            </a:r>
            <a:r>
              <a:rPr lang="en-US" sz="2000" dirty="0" err="1">
                <a:solidFill>
                  <a:schemeClr val="tx1"/>
                </a:solidFill>
              </a:rPr>
              <a:t>că</a:t>
            </a:r>
            <a:r>
              <a:rPr lang="en-US" sz="2000" dirty="0">
                <a:solidFill>
                  <a:schemeClr val="tx1"/>
                </a:solidFill>
              </a:rPr>
              <a:t> </a:t>
            </a:r>
            <a:r>
              <a:rPr lang="en-US" sz="2000" dirty="0" err="1">
                <a:solidFill>
                  <a:schemeClr val="tx1"/>
                </a:solidFill>
              </a:rPr>
              <a:t>este</a:t>
            </a:r>
            <a:r>
              <a:rPr lang="en-US" sz="2000" dirty="0">
                <a:solidFill>
                  <a:schemeClr val="tx1"/>
                </a:solidFill>
              </a:rPr>
              <a:t> </a:t>
            </a:r>
            <a:r>
              <a:rPr lang="en-US" sz="2000" dirty="0" err="1">
                <a:solidFill>
                  <a:schemeClr val="tx1"/>
                </a:solidFill>
              </a:rPr>
              <a:t>necesar</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este</a:t>
            </a:r>
            <a:r>
              <a:rPr lang="en-US" sz="2000" dirty="0">
                <a:solidFill>
                  <a:schemeClr val="tx1"/>
                </a:solidFill>
              </a:rPr>
              <a:t> </a:t>
            </a:r>
            <a:r>
              <a:rPr lang="en-US" sz="2000" dirty="0" err="1">
                <a:solidFill>
                  <a:schemeClr val="tx1"/>
                </a:solidFill>
              </a:rPr>
              <a:t>condus</a:t>
            </a:r>
            <a:r>
              <a:rPr lang="en-US" sz="2000" dirty="0">
                <a:solidFill>
                  <a:schemeClr val="tx1"/>
                </a:solidFill>
              </a:rPr>
              <a:t> de prefect.</a:t>
            </a:r>
            <a:endParaRPr lang="ro-RO" sz="2000" dirty="0">
              <a:solidFill>
                <a:schemeClr val="tx1"/>
              </a:solidFill>
            </a:endParaRPr>
          </a:p>
          <a:p>
            <a:pPr marL="285750" indent="-285750">
              <a:buFont typeface="Wingdings" panose="05000000000000000000" pitchFamily="2" charset="2"/>
              <a:buChar char="v"/>
            </a:pPr>
            <a:endParaRPr lang="en-US" sz="800" dirty="0">
              <a:solidFill>
                <a:schemeClr val="tx1"/>
              </a:solidFill>
            </a:endParaRPr>
          </a:p>
          <a:p>
            <a:pPr marL="285750" indent="-285750">
              <a:buFont typeface="Wingdings" panose="05000000000000000000" pitchFamily="2" charset="2"/>
              <a:buChar char="v"/>
            </a:pPr>
            <a:r>
              <a:rPr lang="en-US" sz="2000" dirty="0" err="1">
                <a:solidFill>
                  <a:schemeClr val="tx1"/>
                </a:solidFill>
              </a:rPr>
              <a:t>Serviciile</a:t>
            </a:r>
            <a:r>
              <a:rPr lang="en-US" sz="2000" dirty="0">
                <a:solidFill>
                  <a:schemeClr val="tx1"/>
                </a:solidFill>
              </a:rPr>
              <a:t> </a:t>
            </a:r>
            <a:r>
              <a:rPr lang="en-US" sz="2000" dirty="0" err="1">
                <a:solidFill>
                  <a:schemeClr val="tx1"/>
                </a:solidFill>
              </a:rPr>
              <a:t>publice</a:t>
            </a:r>
            <a:r>
              <a:rPr lang="en-US" sz="2000" dirty="0">
                <a:solidFill>
                  <a:schemeClr val="tx1"/>
                </a:solidFill>
              </a:rPr>
              <a:t> deconcentrate au </a:t>
            </a:r>
            <a:r>
              <a:rPr lang="en-US" sz="2000" dirty="0" err="1">
                <a:solidFill>
                  <a:schemeClr val="tx1"/>
                </a:solidFill>
              </a:rPr>
              <a:t>obligaţia</a:t>
            </a:r>
            <a:r>
              <a:rPr lang="en-US" sz="2000" dirty="0">
                <a:solidFill>
                  <a:schemeClr val="tx1"/>
                </a:solidFill>
              </a:rPr>
              <a:t> de a </a:t>
            </a:r>
            <a:r>
              <a:rPr lang="en-US" sz="2000" dirty="0" err="1">
                <a:solidFill>
                  <a:schemeClr val="tx1"/>
                </a:solidFill>
              </a:rPr>
              <a:t>prezenta</a:t>
            </a:r>
            <a:r>
              <a:rPr lang="en-US" sz="2000" dirty="0">
                <a:solidFill>
                  <a:schemeClr val="tx1"/>
                </a:solidFill>
              </a:rPr>
              <a:t> </a:t>
            </a:r>
            <a:r>
              <a:rPr lang="en-US" sz="2000" dirty="0" err="1">
                <a:solidFill>
                  <a:schemeClr val="tx1"/>
                </a:solidFill>
              </a:rPr>
              <a:t>anual</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a:t>
            </a:r>
            <a:r>
              <a:rPr lang="en-US" sz="2000" dirty="0" err="1">
                <a:solidFill>
                  <a:schemeClr val="tx1"/>
                </a:solidFill>
              </a:rPr>
              <a:t>sau</a:t>
            </a:r>
            <a:r>
              <a:rPr lang="en-US" sz="2000" dirty="0">
                <a:solidFill>
                  <a:schemeClr val="tx1"/>
                </a:solidFill>
              </a:rPr>
              <a:t> la </a:t>
            </a:r>
            <a:r>
              <a:rPr lang="en-US" sz="2000" dirty="0" err="1">
                <a:solidFill>
                  <a:schemeClr val="tx1"/>
                </a:solidFill>
              </a:rPr>
              <a:t>solicitarea</a:t>
            </a:r>
            <a:r>
              <a:rPr lang="en-US" sz="2000" dirty="0">
                <a:solidFill>
                  <a:schemeClr val="tx1"/>
                </a:solidFill>
              </a:rPr>
              <a:t> </a:t>
            </a:r>
            <a:r>
              <a:rPr lang="en-US" sz="2000" dirty="0" err="1">
                <a:solidFill>
                  <a:schemeClr val="tx1"/>
                </a:solidFill>
              </a:rPr>
              <a:t>prefectului</a:t>
            </a:r>
            <a:r>
              <a:rPr lang="ro-RO" sz="2000" dirty="0">
                <a:solidFill>
                  <a:schemeClr val="tx1"/>
                </a:solidFill>
              </a:rPr>
              <a:t>,</a:t>
            </a:r>
            <a:r>
              <a:rPr lang="en-US" sz="2000" dirty="0">
                <a:solidFill>
                  <a:schemeClr val="tx1"/>
                </a:solidFill>
              </a:rPr>
              <a:t> </a:t>
            </a:r>
            <a:r>
              <a:rPr lang="en-US" sz="2000" dirty="0" err="1">
                <a:solidFill>
                  <a:schemeClr val="tx1"/>
                </a:solidFill>
              </a:rPr>
              <a:t>informări</a:t>
            </a:r>
            <a:r>
              <a:rPr lang="en-US" sz="2000" dirty="0">
                <a:solidFill>
                  <a:schemeClr val="tx1"/>
                </a:solidFill>
              </a:rPr>
              <a:t> </a:t>
            </a:r>
            <a:r>
              <a:rPr lang="en-US" sz="2000" dirty="0" err="1">
                <a:solidFill>
                  <a:schemeClr val="tx1"/>
                </a:solidFill>
              </a:rPr>
              <a:t>privind</a:t>
            </a:r>
            <a:r>
              <a:rPr lang="en-US" sz="2000" dirty="0">
                <a:solidFill>
                  <a:schemeClr val="tx1"/>
                </a:solidFill>
              </a:rPr>
              <a:t> </a:t>
            </a:r>
            <a:r>
              <a:rPr lang="en-US" sz="2000" dirty="0" err="1">
                <a:solidFill>
                  <a:schemeClr val="tx1"/>
                </a:solidFill>
              </a:rPr>
              <a:t>modul</a:t>
            </a:r>
            <a:r>
              <a:rPr lang="en-US" sz="2000" dirty="0">
                <a:solidFill>
                  <a:schemeClr val="tx1"/>
                </a:solidFill>
              </a:rPr>
              <a:t> de </a:t>
            </a:r>
            <a:r>
              <a:rPr lang="en-US" sz="2000" dirty="0" err="1">
                <a:solidFill>
                  <a:schemeClr val="tx1"/>
                </a:solidFill>
              </a:rPr>
              <a:t>realizare</a:t>
            </a:r>
            <a:r>
              <a:rPr lang="en-US" sz="2000" dirty="0">
                <a:solidFill>
                  <a:schemeClr val="tx1"/>
                </a:solidFill>
              </a:rPr>
              <a:t> a </a:t>
            </a:r>
            <a:r>
              <a:rPr lang="en-US" sz="2000" dirty="0" err="1">
                <a:solidFill>
                  <a:schemeClr val="tx1"/>
                </a:solidFill>
              </a:rPr>
              <a:t>atribuţiilor</a:t>
            </a:r>
            <a:r>
              <a:rPr lang="en-US" sz="2000" dirty="0">
                <a:solidFill>
                  <a:schemeClr val="tx1"/>
                </a:solidFill>
              </a:rPr>
              <a:t> care le </a:t>
            </a:r>
            <a:r>
              <a:rPr lang="en-US" sz="2000" dirty="0" err="1">
                <a:solidFill>
                  <a:schemeClr val="tx1"/>
                </a:solidFill>
              </a:rPr>
              <a:t>revin</a:t>
            </a:r>
            <a:r>
              <a:rPr lang="en-US" sz="2000" dirty="0">
                <a:solidFill>
                  <a:schemeClr val="tx1"/>
                </a:solidFill>
              </a:rPr>
              <a:t>.</a:t>
            </a:r>
            <a:endParaRPr lang="ro-RO" sz="2000" dirty="0">
              <a:solidFill>
                <a:schemeClr val="tx1"/>
              </a:solidFill>
            </a:endParaRPr>
          </a:p>
          <a:p>
            <a:pPr marL="285750" indent="-285750">
              <a:buFont typeface="Wingdings" panose="05000000000000000000" pitchFamily="2" charset="2"/>
              <a:buChar char="v"/>
            </a:pPr>
            <a:endParaRPr lang="en-US" sz="800" dirty="0">
              <a:solidFill>
                <a:schemeClr val="tx1"/>
              </a:solidFill>
            </a:endParaRPr>
          </a:p>
          <a:p>
            <a:pPr marL="285750" indent="-285750">
              <a:buFont typeface="Wingdings" panose="05000000000000000000" pitchFamily="2" charset="2"/>
              <a:buChar char="v"/>
            </a:pPr>
            <a:r>
              <a:rPr lang="en-US" sz="2000" dirty="0" err="1">
                <a:solidFill>
                  <a:schemeClr val="tx1"/>
                </a:solidFill>
              </a:rPr>
              <a:t>Atribuţiile</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a:t>
            </a:r>
            <a:r>
              <a:rPr lang="en-US" sz="2000" dirty="0" err="1">
                <a:solidFill>
                  <a:schemeClr val="tx1"/>
                </a:solidFill>
              </a:rPr>
              <a:t>privesc</a:t>
            </a:r>
            <a:r>
              <a:rPr lang="en-US" sz="2000" dirty="0">
                <a:solidFill>
                  <a:schemeClr val="tx1"/>
                </a:solidFill>
              </a:rPr>
              <a:t> </a:t>
            </a:r>
            <a:r>
              <a:rPr lang="en-US" sz="2000" dirty="0" err="1">
                <a:solidFill>
                  <a:schemeClr val="tx1"/>
                </a:solidFill>
              </a:rPr>
              <a:t>armonizarea</a:t>
            </a:r>
            <a:r>
              <a:rPr lang="en-US" sz="2000" dirty="0">
                <a:solidFill>
                  <a:schemeClr val="tx1"/>
                </a:solidFill>
              </a:rPr>
              <a:t> </a:t>
            </a:r>
            <a:r>
              <a:rPr lang="en-US" sz="2000" dirty="0" err="1">
                <a:solidFill>
                  <a:schemeClr val="tx1"/>
                </a:solidFill>
              </a:rPr>
              <a:t>activităţii</a:t>
            </a:r>
            <a:r>
              <a:rPr lang="en-US" sz="2000" dirty="0">
                <a:solidFill>
                  <a:schemeClr val="tx1"/>
                </a:solidFill>
              </a:rPr>
              <a:t> </a:t>
            </a:r>
            <a:r>
              <a:rPr lang="en-US" sz="2000" dirty="0" err="1">
                <a:solidFill>
                  <a:schemeClr val="tx1"/>
                </a:solidFill>
              </a:rPr>
              <a:t>serviciilor</a:t>
            </a:r>
            <a:r>
              <a:rPr lang="en-US" sz="2000" dirty="0">
                <a:solidFill>
                  <a:schemeClr val="tx1"/>
                </a:solidFill>
              </a:rPr>
              <a:t> </a:t>
            </a:r>
            <a:r>
              <a:rPr lang="en-US" sz="2000" dirty="0" err="1">
                <a:solidFill>
                  <a:schemeClr val="tx1"/>
                </a:solidFill>
              </a:rPr>
              <a:t>publice</a:t>
            </a:r>
            <a:r>
              <a:rPr lang="en-US" sz="2000" dirty="0">
                <a:solidFill>
                  <a:schemeClr val="tx1"/>
                </a:solidFill>
              </a:rPr>
              <a:t> deconcentrate </a:t>
            </a:r>
            <a:r>
              <a:rPr lang="ro-RO" sz="2000" dirty="0">
                <a:solidFill>
                  <a:schemeClr val="tx1"/>
                </a:solidFill>
              </a:rPr>
              <a:t>ale ministerelor și ale celorlalte organe ale administrației publice centrale </a:t>
            </a:r>
            <a:r>
              <a:rPr lang="en-US" sz="2000" dirty="0">
                <a:solidFill>
                  <a:schemeClr val="tx1"/>
                </a:solidFill>
              </a:rPr>
              <a:t>care au </a:t>
            </a:r>
            <a:r>
              <a:rPr lang="en-US" sz="2000" dirty="0" err="1">
                <a:solidFill>
                  <a:schemeClr val="tx1"/>
                </a:solidFill>
              </a:rPr>
              <a:t>sediul</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judeţul</a:t>
            </a:r>
            <a:r>
              <a:rPr lang="en-US" sz="2000" dirty="0">
                <a:solidFill>
                  <a:schemeClr val="tx1"/>
                </a:solidFill>
              </a:rPr>
              <a:t> </a:t>
            </a:r>
            <a:r>
              <a:rPr lang="en-US" sz="2000" dirty="0" err="1">
                <a:solidFill>
                  <a:schemeClr val="tx1"/>
                </a:solidFill>
              </a:rPr>
              <a:t>respectiv</a:t>
            </a:r>
            <a:r>
              <a:rPr lang="en-US" sz="2000" dirty="0">
                <a:solidFill>
                  <a:schemeClr val="tx1"/>
                </a:solidFill>
              </a:rPr>
              <a:t>, </a:t>
            </a:r>
            <a:r>
              <a:rPr lang="en-US" sz="2000" dirty="0" err="1">
                <a:solidFill>
                  <a:schemeClr val="tx1"/>
                </a:solidFill>
              </a:rPr>
              <a:t>precum</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implementarea</a:t>
            </a:r>
            <a:r>
              <a:rPr lang="en-US" sz="2000" dirty="0">
                <a:solidFill>
                  <a:schemeClr val="tx1"/>
                </a:solidFill>
              </a:rPr>
              <a:t> </a:t>
            </a:r>
            <a:r>
              <a:rPr lang="en-US" sz="2000" dirty="0" err="1">
                <a:solidFill>
                  <a:schemeClr val="tx1"/>
                </a:solidFill>
              </a:rPr>
              <a:t>programelor</a:t>
            </a:r>
            <a:r>
              <a:rPr lang="en-US" sz="2000" dirty="0">
                <a:solidFill>
                  <a:schemeClr val="tx1"/>
                </a:solidFill>
              </a:rPr>
              <a:t>, </a:t>
            </a:r>
            <a:r>
              <a:rPr lang="en-US" sz="2000" dirty="0" err="1">
                <a:solidFill>
                  <a:schemeClr val="tx1"/>
                </a:solidFill>
              </a:rPr>
              <a:t>politicilor</a:t>
            </a:r>
            <a:r>
              <a:rPr lang="en-US" sz="2000" dirty="0">
                <a:solidFill>
                  <a:schemeClr val="tx1"/>
                </a:solidFill>
              </a:rPr>
              <a:t>, </a:t>
            </a:r>
            <a:r>
              <a:rPr lang="en-US" sz="2000" dirty="0" err="1">
                <a:solidFill>
                  <a:schemeClr val="tx1"/>
                </a:solidFill>
              </a:rPr>
              <a:t>strategiilor</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planurilor</a:t>
            </a:r>
            <a:r>
              <a:rPr lang="en-US" sz="2000" dirty="0">
                <a:solidFill>
                  <a:schemeClr val="tx1"/>
                </a:solidFill>
              </a:rPr>
              <a:t> de </a:t>
            </a:r>
            <a:r>
              <a:rPr lang="en-US" sz="2000" dirty="0" err="1">
                <a:solidFill>
                  <a:schemeClr val="tx1"/>
                </a:solidFill>
              </a:rPr>
              <a:t>acţiune</a:t>
            </a:r>
            <a:r>
              <a:rPr lang="en-US" sz="2000" dirty="0">
                <a:solidFill>
                  <a:schemeClr val="tx1"/>
                </a:solidFill>
              </a:rPr>
              <a:t> ale </a:t>
            </a:r>
            <a:r>
              <a:rPr lang="en-US" sz="2000" dirty="0" err="1">
                <a:solidFill>
                  <a:schemeClr val="tx1"/>
                </a:solidFill>
              </a:rPr>
              <a:t>Guvernului</a:t>
            </a:r>
            <a:r>
              <a:rPr lang="en-US" sz="2000" dirty="0">
                <a:solidFill>
                  <a:schemeClr val="tx1"/>
                </a:solidFill>
              </a:rPr>
              <a:t> la </a:t>
            </a:r>
            <a:r>
              <a:rPr lang="en-US" sz="2000" dirty="0" err="1">
                <a:solidFill>
                  <a:schemeClr val="tx1"/>
                </a:solidFill>
              </a:rPr>
              <a:t>nivelul</a:t>
            </a:r>
            <a:r>
              <a:rPr lang="en-US" sz="2000" dirty="0">
                <a:solidFill>
                  <a:schemeClr val="tx1"/>
                </a:solidFill>
              </a:rPr>
              <a:t> </a:t>
            </a:r>
            <a:r>
              <a:rPr lang="en-US" sz="2000" dirty="0" err="1">
                <a:solidFill>
                  <a:schemeClr val="tx1"/>
                </a:solidFill>
              </a:rPr>
              <a:t>judeţului</a:t>
            </a:r>
            <a:r>
              <a:rPr lang="en-US" sz="2000" dirty="0">
                <a:solidFill>
                  <a:schemeClr val="tx1"/>
                </a:solidFill>
              </a:rPr>
              <a:t> </a:t>
            </a:r>
            <a:r>
              <a:rPr lang="en-US" sz="2000" dirty="0" err="1">
                <a:solidFill>
                  <a:schemeClr val="tx1"/>
                </a:solidFill>
              </a:rPr>
              <a:t>sau</a:t>
            </a:r>
            <a:r>
              <a:rPr lang="en-US" sz="2000" dirty="0">
                <a:solidFill>
                  <a:schemeClr val="tx1"/>
                </a:solidFill>
              </a:rPr>
              <a:t> al </a:t>
            </a:r>
            <a:r>
              <a:rPr lang="en-US" sz="2000" dirty="0" err="1">
                <a:solidFill>
                  <a:schemeClr val="tx1"/>
                </a:solidFill>
              </a:rPr>
              <a:t>localităţilor</a:t>
            </a:r>
            <a:r>
              <a:rPr lang="en-US" sz="2000" dirty="0">
                <a:solidFill>
                  <a:schemeClr val="tx1"/>
                </a:solidFill>
              </a:rPr>
              <a:t> </a:t>
            </a:r>
            <a:r>
              <a:rPr lang="en-US" sz="2000" dirty="0" err="1">
                <a:solidFill>
                  <a:schemeClr val="tx1"/>
                </a:solidFill>
              </a:rPr>
              <a:t>acestuia</a:t>
            </a:r>
            <a:r>
              <a:rPr lang="en-US" sz="2000" dirty="0">
                <a:solidFill>
                  <a:schemeClr val="tx1"/>
                </a:solidFill>
              </a:rPr>
              <a:t>,</a:t>
            </a:r>
          </a:p>
          <a:p>
            <a:endParaRPr lang="en-US" dirty="0"/>
          </a:p>
        </p:txBody>
      </p:sp>
    </p:spTree>
    <p:extLst>
      <p:ext uri="{BB962C8B-B14F-4D97-AF65-F5344CB8AC3E}">
        <p14:creationId xmlns:p14="http://schemas.microsoft.com/office/powerpoint/2010/main" val="228916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502508" y="255374"/>
            <a:ext cx="10857470" cy="624532"/>
          </a:xfrm>
        </p:spPr>
        <p:txBody>
          <a:bodyPr>
            <a:normAutofit/>
          </a:bodyPr>
          <a:lstStyle/>
          <a:p>
            <a:r>
              <a:rPr lang="ro-RO" sz="1600" b="1" dirty="0"/>
              <a:t>OUG57</a:t>
            </a:r>
            <a:r>
              <a:rPr lang="ro-RO" sz="1600" b="1" cap="none" dirty="0"/>
              <a:t>cu modificările și completările ulterioare privind</a:t>
            </a:r>
            <a:r>
              <a:rPr lang="ro-RO" sz="1600" b="1" dirty="0"/>
              <a:t> Codul administrativ </a:t>
            </a:r>
            <a:r>
              <a:rPr lang="ro-RO" sz="1600" b="1" cap="none" dirty="0"/>
              <a:t>coroborată cu </a:t>
            </a:r>
            <a:r>
              <a:rPr lang="ro-RO" sz="1600" b="1" dirty="0"/>
              <a:t>HG906/2020 </a:t>
            </a:r>
            <a:r>
              <a:rPr lang="ro-RO" sz="1600" b="1" cap="none" dirty="0"/>
              <a:t>privind prefectul și instituția prefectului</a:t>
            </a:r>
            <a:endParaRPr lang="en-US" sz="1600" b="1" dirty="0"/>
          </a:p>
        </p:txBody>
      </p:sp>
      <p:pic>
        <p:nvPicPr>
          <p:cNvPr id="9" name="Substituent conținut 8"/>
          <p:cNvPicPr>
            <a:picLocks noGrp="1" noChangeAspect="1"/>
          </p:cNvPicPr>
          <p:nvPr>
            <p:ph idx="1"/>
          </p:nvPr>
        </p:nvPicPr>
        <p:blipFill>
          <a:blip r:embed="rId2"/>
          <a:stretch>
            <a:fillRect/>
          </a:stretch>
        </p:blipFill>
        <p:spPr>
          <a:xfrm>
            <a:off x="684214" y="879906"/>
            <a:ext cx="5609495" cy="4672397"/>
          </a:xfrm>
          <a:prstGeom prst="rect">
            <a:avLst/>
          </a:prstGeom>
        </p:spPr>
      </p:pic>
      <p:sp>
        <p:nvSpPr>
          <p:cNvPr id="3" name="Substituent text 2"/>
          <p:cNvSpPr>
            <a:spLocks noGrp="1"/>
          </p:cNvSpPr>
          <p:nvPr>
            <p:ph type="body" sz="half" idx="2"/>
          </p:nvPr>
        </p:nvSpPr>
        <p:spPr>
          <a:xfrm>
            <a:off x="6293709" y="1136822"/>
            <a:ext cx="5239264" cy="5099221"/>
          </a:xfrm>
        </p:spPr>
        <p:txBody>
          <a:bodyPr>
            <a:normAutofit/>
          </a:bodyPr>
          <a:lstStyle/>
          <a:p>
            <a:r>
              <a:rPr lang="en-US" sz="1700" dirty="0" err="1">
                <a:solidFill>
                  <a:schemeClr val="tx1"/>
                </a:solidFill>
              </a:rPr>
              <a:t>Colegiul</a:t>
            </a:r>
            <a:r>
              <a:rPr lang="en-US" sz="1700" dirty="0">
                <a:solidFill>
                  <a:schemeClr val="tx1"/>
                </a:solidFill>
              </a:rPr>
              <a:t> prefectural are </a:t>
            </a:r>
            <a:r>
              <a:rPr lang="en-US" sz="1700" dirty="0" err="1">
                <a:solidFill>
                  <a:schemeClr val="tx1"/>
                </a:solidFill>
              </a:rPr>
              <a:t>următoarele</a:t>
            </a:r>
            <a:r>
              <a:rPr lang="en-US" sz="1700" dirty="0">
                <a:solidFill>
                  <a:schemeClr val="tx1"/>
                </a:solidFill>
              </a:rPr>
              <a:t> </a:t>
            </a:r>
            <a:r>
              <a:rPr lang="en-US" sz="1700" dirty="0" err="1">
                <a:solidFill>
                  <a:schemeClr val="tx1"/>
                </a:solidFill>
              </a:rPr>
              <a:t>atribuţii</a:t>
            </a:r>
            <a:r>
              <a:rPr lang="en-US" sz="1700" dirty="0">
                <a:solidFill>
                  <a:schemeClr val="tx1"/>
                </a:solidFill>
              </a:rPr>
              <a:t> </a:t>
            </a:r>
            <a:r>
              <a:rPr lang="en-US" sz="1700" dirty="0" err="1">
                <a:solidFill>
                  <a:schemeClr val="tx1"/>
                </a:solidFill>
              </a:rPr>
              <a:t>principale</a:t>
            </a:r>
            <a:r>
              <a:rPr lang="en-US" sz="1700" dirty="0">
                <a:solidFill>
                  <a:schemeClr val="tx1"/>
                </a:solidFill>
              </a:rPr>
              <a:t> </a:t>
            </a:r>
            <a:r>
              <a:rPr lang="en-US" sz="1700" dirty="0" err="1">
                <a:solidFill>
                  <a:schemeClr val="tx1"/>
                </a:solidFill>
              </a:rPr>
              <a:t>privind</a:t>
            </a:r>
            <a:r>
              <a:rPr lang="en-US" sz="1700" dirty="0">
                <a:solidFill>
                  <a:schemeClr val="tx1"/>
                </a:solidFill>
              </a:rPr>
              <a:t> </a:t>
            </a:r>
            <a:r>
              <a:rPr lang="en-US" sz="1700" dirty="0" err="1">
                <a:solidFill>
                  <a:schemeClr val="tx1"/>
                </a:solidFill>
              </a:rPr>
              <a:t>armonizarea</a:t>
            </a:r>
            <a:r>
              <a:rPr lang="en-US" sz="1700" dirty="0">
                <a:solidFill>
                  <a:schemeClr val="tx1"/>
                </a:solidFill>
              </a:rPr>
              <a:t> </a:t>
            </a:r>
            <a:r>
              <a:rPr lang="en-US" sz="1700" dirty="0" err="1">
                <a:solidFill>
                  <a:schemeClr val="tx1"/>
                </a:solidFill>
              </a:rPr>
              <a:t>activităţii</a:t>
            </a:r>
            <a:r>
              <a:rPr lang="en-US" sz="1700" dirty="0">
                <a:solidFill>
                  <a:schemeClr val="tx1"/>
                </a:solidFill>
              </a:rPr>
              <a:t> </a:t>
            </a:r>
            <a:r>
              <a:rPr lang="en-US" sz="1700" dirty="0" err="1">
                <a:solidFill>
                  <a:schemeClr val="tx1"/>
                </a:solidFill>
              </a:rPr>
              <a:t>serviciilor</a:t>
            </a:r>
            <a:r>
              <a:rPr lang="en-US" sz="1700" dirty="0">
                <a:solidFill>
                  <a:schemeClr val="tx1"/>
                </a:solidFill>
              </a:rPr>
              <a:t> </a:t>
            </a:r>
            <a:r>
              <a:rPr lang="en-US" sz="1700" dirty="0" err="1">
                <a:solidFill>
                  <a:schemeClr val="tx1"/>
                </a:solidFill>
              </a:rPr>
              <a:t>publice</a:t>
            </a:r>
            <a:r>
              <a:rPr lang="en-US" sz="1700" dirty="0">
                <a:solidFill>
                  <a:schemeClr val="tx1"/>
                </a:solidFill>
              </a:rPr>
              <a:t> deconcentrate:</a:t>
            </a:r>
          </a:p>
          <a:p>
            <a:r>
              <a:rPr lang="en-US" sz="1700" dirty="0">
                <a:solidFill>
                  <a:schemeClr val="tx1"/>
                </a:solidFill>
              </a:rPr>
              <a:t>    a) </a:t>
            </a:r>
            <a:r>
              <a:rPr lang="en-US" sz="1700" dirty="0" err="1">
                <a:solidFill>
                  <a:schemeClr val="tx1"/>
                </a:solidFill>
              </a:rPr>
              <a:t>analizează</a:t>
            </a:r>
            <a:r>
              <a:rPr lang="en-US" sz="1700" dirty="0">
                <a:solidFill>
                  <a:schemeClr val="tx1"/>
                </a:solidFill>
              </a:rPr>
              <a:t> </a:t>
            </a:r>
            <a:r>
              <a:rPr lang="en-US" sz="1700" dirty="0" err="1">
                <a:solidFill>
                  <a:schemeClr val="tx1"/>
                </a:solidFill>
              </a:rPr>
              <a:t>activitatea</a:t>
            </a:r>
            <a:r>
              <a:rPr lang="en-US" sz="1700" dirty="0">
                <a:solidFill>
                  <a:schemeClr val="tx1"/>
                </a:solidFill>
              </a:rPr>
              <a:t> </a:t>
            </a:r>
            <a:r>
              <a:rPr lang="en-US" sz="1700" dirty="0" err="1">
                <a:solidFill>
                  <a:schemeClr val="tx1"/>
                </a:solidFill>
              </a:rPr>
              <a:t>serviciilor</a:t>
            </a:r>
            <a:r>
              <a:rPr lang="en-US" sz="1700" dirty="0">
                <a:solidFill>
                  <a:schemeClr val="tx1"/>
                </a:solidFill>
              </a:rPr>
              <a:t> </a:t>
            </a:r>
            <a:r>
              <a:rPr lang="en-US" sz="1700" dirty="0" err="1">
                <a:solidFill>
                  <a:schemeClr val="tx1"/>
                </a:solidFill>
              </a:rPr>
              <a:t>publice</a:t>
            </a:r>
            <a:r>
              <a:rPr lang="en-US" sz="1700" dirty="0">
                <a:solidFill>
                  <a:schemeClr val="tx1"/>
                </a:solidFill>
              </a:rPr>
              <a:t> deconcentrate ale </a:t>
            </a:r>
            <a:r>
              <a:rPr lang="en-US" sz="1700" dirty="0" err="1">
                <a:solidFill>
                  <a:schemeClr val="tx1"/>
                </a:solidFill>
              </a:rPr>
              <a:t>ministerelor</a:t>
            </a:r>
            <a:r>
              <a:rPr lang="en-US" sz="1700" dirty="0">
                <a:solidFill>
                  <a:schemeClr val="tx1"/>
                </a:solidFill>
              </a:rPr>
              <a:t> </a:t>
            </a:r>
            <a:r>
              <a:rPr lang="en-US" sz="1700" dirty="0" err="1">
                <a:solidFill>
                  <a:schemeClr val="tx1"/>
                </a:solidFill>
              </a:rPr>
              <a:t>şi</a:t>
            </a:r>
            <a:r>
              <a:rPr lang="en-US" sz="1700" dirty="0">
                <a:solidFill>
                  <a:schemeClr val="tx1"/>
                </a:solidFill>
              </a:rPr>
              <a:t> ale </a:t>
            </a:r>
            <a:r>
              <a:rPr lang="en-US" sz="1700" dirty="0" err="1">
                <a:solidFill>
                  <a:schemeClr val="tx1"/>
                </a:solidFill>
              </a:rPr>
              <a:t>celorlalte</a:t>
            </a:r>
            <a:r>
              <a:rPr lang="en-US" sz="1700" dirty="0">
                <a:solidFill>
                  <a:schemeClr val="tx1"/>
                </a:solidFill>
              </a:rPr>
              <a:t> </a:t>
            </a:r>
            <a:r>
              <a:rPr lang="en-US" sz="1700" dirty="0" err="1">
                <a:solidFill>
                  <a:schemeClr val="tx1"/>
                </a:solidFill>
              </a:rPr>
              <a:t>organe</a:t>
            </a:r>
            <a:r>
              <a:rPr lang="en-US" sz="1700" dirty="0">
                <a:solidFill>
                  <a:schemeClr val="tx1"/>
                </a:solidFill>
              </a:rPr>
              <a:t> ale </a:t>
            </a:r>
            <a:r>
              <a:rPr lang="en-US" sz="1700" dirty="0" err="1">
                <a:solidFill>
                  <a:schemeClr val="tx1"/>
                </a:solidFill>
              </a:rPr>
              <a:t>administraţiei</a:t>
            </a:r>
            <a:r>
              <a:rPr lang="en-US" sz="1700" dirty="0">
                <a:solidFill>
                  <a:schemeClr val="tx1"/>
                </a:solidFill>
              </a:rPr>
              <a:t> </a:t>
            </a:r>
            <a:r>
              <a:rPr lang="en-US" sz="1700" dirty="0" err="1">
                <a:solidFill>
                  <a:schemeClr val="tx1"/>
                </a:solidFill>
              </a:rPr>
              <a:t>publice</a:t>
            </a:r>
            <a:r>
              <a:rPr lang="en-US" sz="1700" dirty="0">
                <a:solidFill>
                  <a:schemeClr val="tx1"/>
                </a:solidFill>
              </a:rPr>
              <a:t> </a:t>
            </a:r>
            <a:r>
              <a:rPr lang="en-US" sz="1700" dirty="0" err="1">
                <a:solidFill>
                  <a:schemeClr val="tx1"/>
                </a:solidFill>
              </a:rPr>
              <a:t>centrale</a:t>
            </a:r>
            <a:r>
              <a:rPr lang="en-US" sz="1700" dirty="0">
                <a:solidFill>
                  <a:schemeClr val="tx1"/>
                </a:solidFill>
              </a:rPr>
              <a:t>, care </a:t>
            </a:r>
            <a:r>
              <a:rPr lang="en-US" sz="1700" dirty="0" err="1">
                <a:solidFill>
                  <a:schemeClr val="tx1"/>
                </a:solidFill>
              </a:rPr>
              <a:t>sunt</a:t>
            </a:r>
            <a:r>
              <a:rPr lang="en-US" sz="1700" dirty="0">
                <a:solidFill>
                  <a:schemeClr val="tx1"/>
                </a:solidFill>
              </a:rPr>
              <a:t> </a:t>
            </a:r>
            <a:r>
              <a:rPr lang="en-US" sz="1700" dirty="0" err="1">
                <a:solidFill>
                  <a:schemeClr val="tx1"/>
                </a:solidFill>
              </a:rPr>
              <a:t>organizate</a:t>
            </a:r>
            <a:r>
              <a:rPr lang="en-US" sz="1700" dirty="0">
                <a:solidFill>
                  <a:schemeClr val="tx1"/>
                </a:solidFill>
              </a:rPr>
              <a:t> </a:t>
            </a:r>
            <a:r>
              <a:rPr lang="en-US" sz="1700" dirty="0" err="1">
                <a:solidFill>
                  <a:schemeClr val="tx1"/>
                </a:solidFill>
              </a:rPr>
              <a:t>sau</a:t>
            </a:r>
            <a:r>
              <a:rPr lang="en-US" sz="1700" dirty="0">
                <a:solidFill>
                  <a:schemeClr val="tx1"/>
                </a:solidFill>
              </a:rPr>
              <a:t> au </a:t>
            </a:r>
            <a:r>
              <a:rPr lang="en-US" sz="1700" dirty="0" err="1">
                <a:solidFill>
                  <a:schemeClr val="tx1"/>
                </a:solidFill>
              </a:rPr>
              <a:t>sediul</a:t>
            </a:r>
            <a:r>
              <a:rPr lang="en-US" sz="1700" dirty="0">
                <a:solidFill>
                  <a:schemeClr val="tx1"/>
                </a:solidFill>
              </a:rPr>
              <a:t> </a:t>
            </a:r>
            <a:r>
              <a:rPr lang="en-US" sz="1700" dirty="0" err="1">
                <a:solidFill>
                  <a:schemeClr val="tx1"/>
                </a:solidFill>
              </a:rPr>
              <a:t>în</a:t>
            </a:r>
            <a:r>
              <a:rPr lang="en-US" sz="1700" dirty="0">
                <a:solidFill>
                  <a:schemeClr val="tx1"/>
                </a:solidFill>
              </a:rPr>
              <a:t> </a:t>
            </a:r>
            <a:r>
              <a:rPr lang="en-US" sz="1700" dirty="0" err="1">
                <a:solidFill>
                  <a:schemeClr val="tx1"/>
                </a:solidFill>
              </a:rPr>
              <a:t>judeţul</a:t>
            </a:r>
            <a:r>
              <a:rPr lang="en-US" sz="1700" dirty="0">
                <a:solidFill>
                  <a:schemeClr val="tx1"/>
                </a:solidFill>
              </a:rPr>
              <a:t> </a:t>
            </a:r>
            <a:r>
              <a:rPr lang="en-US" sz="1700" dirty="0" err="1">
                <a:solidFill>
                  <a:schemeClr val="tx1"/>
                </a:solidFill>
              </a:rPr>
              <a:t>respectiv</a:t>
            </a:r>
            <a:r>
              <a:rPr lang="en-US" sz="1700" dirty="0">
                <a:solidFill>
                  <a:schemeClr val="tx1"/>
                </a:solidFill>
              </a:rPr>
              <a:t> </a:t>
            </a:r>
            <a:r>
              <a:rPr lang="en-US" sz="1700" dirty="0" err="1">
                <a:solidFill>
                  <a:schemeClr val="tx1"/>
                </a:solidFill>
              </a:rPr>
              <a:t>şi</a:t>
            </a:r>
            <a:r>
              <a:rPr lang="en-US" sz="1700" dirty="0">
                <a:solidFill>
                  <a:schemeClr val="tx1"/>
                </a:solidFill>
              </a:rPr>
              <a:t> </a:t>
            </a:r>
            <a:r>
              <a:rPr lang="en-US" sz="1700" dirty="0" err="1">
                <a:solidFill>
                  <a:schemeClr val="tx1"/>
                </a:solidFill>
              </a:rPr>
              <a:t>propune</a:t>
            </a:r>
            <a:r>
              <a:rPr lang="en-US" sz="1700" dirty="0">
                <a:solidFill>
                  <a:schemeClr val="tx1"/>
                </a:solidFill>
              </a:rPr>
              <a:t> </a:t>
            </a:r>
            <a:r>
              <a:rPr lang="en-US" sz="1700" dirty="0" err="1">
                <a:solidFill>
                  <a:schemeClr val="tx1"/>
                </a:solidFill>
              </a:rPr>
              <a:t>măsuri</a:t>
            </a:r>
            <a:r>
              <a:rPr lang="en-US" sz="1700" dirty="0">
                <a:solidFill>
                  <a:schemeClr val="tx1"/>
                </a:solidFill>
              </a:rPr>
              <a:t> </a:t>
            </a:r>
            <a:r>
              <a:rPr lang="en-US" sz="1700" dirty="0" err="1">
                <a:solidFill>
                  <a:schemeClr val="tx1"/>
                </a:solidFill>
              </a:rPr>
              <a:t>în</a:t>
            </a:r>
            <a:r>
              <a:rPr lang="en-US" sz="1700" dirty="0">
                <a:solidFill>
                  <a:schemeClr val="tx1"/>
                </a:solidFill>
              </a:rPr>
              <a:t> </a:t>
            </a:r>
            <a:r>
              <a:rPr lang="en-US" sz="1700" dirty="0" err="1">
                <a:solidFill>
                  <a:schemeClr val="tx1"/>
                </a:solidFill>
              </a:rPr>
              <a:t>vederea</a:t>
            </a:r>
            <a:r>
              <a:rPr lang="en-US" sz="1700" dirty="0">
                <a:solidFill>
                  <a:schemeClr val="tx1"/>
                </a:solidFill>
              </a:rPr>
              <a:t> </a:t>
            </a:r>
            <a:r>
              <a:rPr lang="en-US" sz="1700" dirty="0" err="1">
                <a:solidFill>
                  <a:schemeClr val="tx1"/>
                </a:solidFill>
              </a:rPr>
              <a:t>îmbunătăţirii</a:t>
            </a:r>
            <a:r>
              <a:rPr lang="en-US" sz="1700" dirty="0">
                <a:solidFill>
                  <a:schemeClr val="tx1"/>
                </a:solidFill>
              </a:rPr>
              <a:t> </a:t>
            </a:r>
            <a:r>
              <a:rPr lang="en-US" sz="1700" dirty="0" err="1">
                <a:solidFill>
                  <a:schemeClr val="tx1"/>
                </a:solidFill>
              </a:rPr>
              <a:t>acesteia</a:t>
            </a:r>
            <a:r>
              <a:rPr lang="ro-RO" sz="1700" dirty="0">
                <a:solidFill>
                  <a:schemeClr val="tx1"/>
                </a:solidFill>
              </a:rPr>
              <a:t>; </a:t>
            </a:r>
            <a:endParaRPr lang="en-US" sz="1700" dirty="0">
              <a:solidFill>
                <a:schemeClr val="tx1"/>
              </a:solidFill>
            </a:endParaRPr>
          </a:p>
          <a:p>
            <a:r>
              <a:rPr lang="en-US" sz="1700" dirty="0">
                <a:solidFill>
                  <a:schemeClr val="tx1"/>
                </a:solidFill>
              </a:rPr>
              <a:t>    b) </a:t>
            </a:r>
            <a:r>
              <a:rPr lang="en-US" sz="1700" dirty="0" err="1">
                <a:solidFill>
                  <a:schemeClr val="tx1"/>
                </a:solidFill>
              </a:rPr>
              <a:t>stabileşte</a:t>
            </a:r>
            <a:r>
              <a:rPr lang="en-US" sz="1700" dirty="0">
                <a:solidFill>
                  <a:schemeClr val="tx1"/>
                </a:solidFill>
              </a:rPr>
              <a:t> </a:t>
            </a:r>
            <a:r>
              <a:rPr lang="en-US" sz="1700" dirty="0" err="1">
                <a:solidFill>
                  <a:schemeClr val="tx1"/>
                </a:solidFill>
              </a:rPr>
              <a:t>domeniile</a:t>
            </a:r>
            <a:r>
              <a:rPr lang="en-US" sz="1700" dirty="0">
                <a:solidFill>
                  <a:schemeClr val="tx1"/>
                </a:solidFill>
              </a:rPr>
              <a:t> </a:t>
            </a:r>
            <a:r>
              <a:rPr lang="en-US" sz="1700" dirty="0" err="1">
                <a:solidFill>
                  <a:schemeClr val="tx1"/>
                </a:solidFill>
              </a:rPr>
              <a:t>şi</a:t>
            </a:r>
            <a:r>
              <a:rPr lang="en-US" sz="1700" dirty="0">
                <a:solidFill>
                  <a:schemeClr val="tx1"/>
                </a:solidFill>
              </a:rPr>
              <a:t> </a:t>
            </a:r>
            <a:r>
              <a:rPr lang="en-US" sz="1700" dirty="0" err="1">
                <a:solidFill>
                  <a:schemeClr val="tx1"/>
                </a:solidFill>
              </a:rPr>
              <a:t>acţiunile</a:t>
            </a:r>
            <a:r>
              <a:rPr lang="en-US" sz="1700" dirty="0">
                <a:solidFill>
                  <a:schemeClr val="tx1"/>
                </a:solidFill>
              </a:rPr>
              <a:t> </a:t>
            </a:r>
            <a:r>
              <a:rPr lang="en-US" sz="1700" dirty="0" err="1">
                <a:solidFill>
                  <a:schemeClr val="tx1"/>
                </a:solidFill>
              </a:rPr>
              <a:t>în</a:t>
            </a:r>
            <a:r>
              <a:rPr lang="en-US" sz="1700" dirty="0">
                <a:solidFill>
                  <a:schemeClr val="tx1"/>
                </a:solidFill>
              </a:rPr>
              <a:t> care </a:t>
            </a:r>
            <a:r>
              <a:rPr lang="en-US" sz="1700" dirty="0" err="1">
                <a:solidFill>
                  <a:schemeClr val="tx1"/>
                </a:solidFill>
              </a:rPr>
              <a:t>este</a:t>
            </a:r>
            <a:r>
              <a:rPr lang="en-US" sz="1700" dirty="0">
                <a:solidFill>
                  <a:schemeClr val="tx1"/>
                </a:solidFill>
              </a:rPr>
              <a:t> </a:t>
            </a:r>
            <a:r>
              <a:rPr lang="en-US" sz="1700" dirty="0" err="1">
                <a:solidFill>
                  <a:schemeClr val="tx1"/>
                </a:solidFill>
              </a:rPr>
              <a:t>necesară</a:t>
            </a:r>
            <a:r>
              <a:rPr lang="en-US" sz="1700" dirty="0">
                <a:solidFill>
                  <a:schemeClr val="tx1"/>
                </a:solidFill>
              </a:rPr>
              <a:t> </a:t>
            </a:r>
            <a:r>
              <a:rPr lang="en-US" sz="1700" dirty="0" err="1">
                <a:solidFill>
                  <a:schemeClr val="tx1"/>
                </a:solidFill>
              </a:rPr>
              <a:t>implicarea</a:t>
            </a:r>
            <a:r>
              <a:rPr lang="en-US" sz="1700" dirty="0">
                <a:solidFill>
                  <a:schemeClr val="tx1"/>
                </a:solidFill>
              </a:rPr>
              <a:t> </a:t>
            </a:r>
            <a:r>
              <a:rPr lang="en-US" sz="1700" dirty="0" err="1">
                <a:solidFill>
                  <a:schemeClr val="tx1"/>
                </a:solidFill>
              </a:rPr>
              <a:t>mai</a:t>
            </a:r>
            <a:r>
              <a:rPr lang="en-US" sz="1700" dirty="0">
                <a:solidFill>
                  <a:schemeClr val="tx1"/>
                </a:solidFill>
              </a:rPr>
              <a:t> </a:t>
            </a:r>
            <a:r>
              <a:rPr lang="en-US" sz="1700" dirty="0" err="1">
                <a:solidFill>
                  <a:schemeClr val="tx1"/>
                </a:solidFill>
              </a:rPr>
              <a:t>multor</a:t>
            </a:r>
            <a:r>
              <a:rPr lang="en-US" sz="1700" dirty="0">
                <a:solidFill>
                  <a:schemeClr val="tx1"/>
                </a:solidFill>
              </a:rPr>
              <a:t> </a:t>
            </a:r>
            <a:r>
              <a:rPr lang="en-US" sz="1700" dirty="0" err="1">
                <a:solidFill>
                  <a:schemeClr val="tx1"/>
                </a:solidFill>
              </a:rPr>
              <a:t>servicii</a:t>
            </a:r>
            <a:r>
              <a:rPr lang="en-US" sz="1700" dirty="0">
                <a:solidFill>
                  <a:schemeClr val="tx1"/>
                </a:solidFill>
              </a:rPr>
              <a:t> </a:t>
            </a:r>
            <a:r>
              <a:rPr lang="en-US" sz="1700" dirty="0" err="1">
                <a:solidFill>
                  <a:schemeClr val="tx1"/>
                </a:solidFill>
              </a:rPr>
              <a:t>publice</a:t>
            </a:r>
            <a:r>
              <a:rPr lang="en-US" sz="1700" dirty="0">
                <a:solidFill>
                  <a:schemeClr val="tx1"/>
                </a:solidFill>
              </a:rPr>
              <a:t> deconcentrate </a:t>
            </a:r>
            <a:r>
              <a:rPr lang="en-US" sz="1700" dirty="0" err="1">
                <a:solidFill>
                  <a:schemeClr val="tx1"/>
                </a:solidFill>
              </a:rPr>
              <a:t>pentru</a:t>
            </a:r>
            <a:r>
              <a:rPr lang="en-US" sz="1700" dirty="0">
                <a:solidFill>
                  <a:schemeClr val="tx1"/>
                </a:solidFill>
              </a:rPr>
              <a:t> </a:t>
            </a:r>
            <a:r>
              <a:rPr lang="en-US" sz="1700" dirty="0" err="1">
                <a:solidFill>
                  <a:schemeClr val="tx1"/>
                </a:solidFill>
              </a:rPr>
              <a:t>realizarea</a:t>
            </a:r>
            <a:r>
              <a:rPr lang="en-US" sz="1700" dirty="0">
                <a:solidFill>
                  <a:schemeClr val="tx1"/>
                </a:solidFill>
              </a:rPr>
              <a:t> cu </a:t>
            </a:r>
            <a:r>
              <a:rPr lang="en-US" sz="1700" dirty="0" err="1">
                <a:solidFill>
                  <a:schemeClr val="tx1"/>
                </a:solidFill>
              </a:rPr>
              <a:t>eficienţă</a:t>
            </a:r>
            <a:r>
              <a:rPr lang="en-US" sz="1700" dirty="0">
                <a:solidFill>
                  <a:schemeClr val="tx1"/>
                </a:solidFill>
              </a:rPr>
              <a:t> a </a:t>
            </a:r>
            <a:r>
              <a:rPr lang="en-US" sz="1700" dirty="0" err="1">
                <a:solidFill>
                  <a:schemeClr val="tx1"/>
                </a:solidFill>
              </a:rPr>
              <a:t>unor</a:t>
            </a:r>
            <a:r>
              <a:rPr lang="en-US" sz="1700" dirty="0">
                <a:solidFill>
                  <a:schemeClr val="tx1"/>
                </a:solidFill>
              </a:rPr>
              <a:t> </a:t>
            </a:r>
            <a:r>
              <a:rPr lang="en-US" sz="1700" dirty="0" err="1">
                <a:solidFill>
                  <a:schemeClr val="tx1"/>
                </a:solidFill>
              </a:rPr>
              <a:t>activităţi</a:t>
            </a:r>
            <a:r>
              <a:rPr lang="en-US" sz="1700" dirty="0">
                <a:solidFill>
                  <a:schemeClr val="tx1"/>
                </a:solidFill>
              </a:rPr>
              <a:t> </a:t>
            </a:r>
            <a:r>
              <a:rPr lang="en-US" sz="1700" dirty="0" err="1">
                <a:solidFill>
                  <a:schemeClr val="tx1"/>
                </a:solidFill>
              </a:rPr>
              <a:t>desfăşurate</a:t>
            </a:r>
            <a:r>
              <a:rPr lang="en-US" sz="1700" dirty="0">
                <a:solidFill>
                  <a:schemeClr val="tx1"/>
                </a:solidFill>
              </a:rPr>
              <a:t> </a:t>
            </a:r>
            <a:r>
              <a:rPr lang="en-US" sz="1700" dirty="0" err="1">
                <a:solidFill>
                  <a:schemeClr val="tx1"/>
                </a:solidFill>
              </a:rPr>
              <a:t>în</a:t>
            </a:r>
            <a:r>
              <a:rPr lang="en-US" sz="1700" dirty="0">
                <a:solidFill>
                  <a:schemeClr val="tx1"/>
                </a:solidFill>
              </a:rPr>
              <a:t> </a:t>
            </a:r>
            <a:r>
              <a:rPr lang="en-US" sz="1700" dirty="0" err="1">
                <a:solidFill>
                  <a:schemeClr val="tx1"/>
                </a:solidFill>
              </a:rPr>
              <a:t>comun</a:t>
            </a:r>
            <a:r>
              <a:rPr lang="en-US" sz="1700" dirty="0">
                <a:solidFill>
                  <a:schemeClr val="tx1"/>
                </a:solidFill>
              </a:rPr>
              <a:t>;</a:t>
            </a:r>
          </a:p>
          <a:p>
            <a:r>
              <a:rPr lang="en-US" sz="1700" dirty="0">
                <a:solidFill>
                  <a:schemeClr val="tx1"/>
                </a:solidFill>
              </a:rPr>
              <a:t>    c) </a:t>
            </a:r>
            <a:r>
              <a:rPr lang="en-US" sz="1700" dirty="0" err="1">
                <a:solidFill>
                  <a:schemeClr val="tx1"/>
                </a:solidFill>
              </a:rPr>
              <a:t>stabileşte</a:t>
            </a:r>
            <a:r>
              <a:rPr lang="en-US" sz="1700" dirty="0">
                <a:solidFill>
                  <a:schemeClr val="tx1"/>
                </a:solidFill>
              </a:rPr>
              <a:t> </a:t>
            </a:r>
            <a:r>
              <a:rPr lang="en-US" sz="1700" dirty="0" err="1">
                <a:solidFill>
                  <a:schemeClr val="tx1"/>
                </a:solidFill>
              </a:rPr>
              <a:t>măsurile</a:t>
            </a:r>
            <a:r>
              <a:rPr lang="en-US" sz="1700" dirty="0">
                <a:solidFill>
                  <a:schemeClr val="tx1"/>
                </a:solidFill>
              </a:rPr>
              <a:t> </a:t>
            </a:r>
            <a:r>
              <a:rPr lang="en-US" sz="1700" dirty="0" err="1">
                <a:solidFill>
                  <a:schemeClr val="tx1"/>
                </a:solidFill>
              </a:rPr>
              <a:t>necesare</a:t>
            </a:r>
            <a:r>
              <a:rPr lang="en-US" sz="1700" dirty="0">
                <a:solidFill>
                  <a:schemeClr val="tx1"/>
                </a:solidFill>
              </a:rPr>
              <a:t> </a:t>
            </a:r>
            <a:r>
              <a:rPr lang="en-US" sz="1700" dirty="0" err="1">
                <a:solidFill>
                  <a:schemeClr val="tx1"/>
                </a:solidFill>
              </a:rPr>
              <a:t>implementării</a:t>
            </a:r>
            <a:r>
              <a:rPr lang="en-US" sz="1700" dirty="0">
                <a:solidFill>
                  <a:schemeClr val="tx1"/>
                </a:solidFill>
              </a:rPr>
              <a:t>, la </a:t>
            </a:r>
            <a:r>
              <a:rPr lang="en-US" sz="1700" dirty="0" err="1">
                <a:solidFill>
                  <a:schemeClr val="tx1"/>
                </a:solidFill>
              </a:rPr>
              <a:t>nivel</a:t>
            </a:r>
            <a:r>
              <a:rPr lang="en-US" sz="1700" dirty="0">
                <a:solidFill>
                  <a:schemeClr val="tx1"/>
                </a:solidFill>
              </a:rPr>
              <a:t> </a:t>
            </a:r>
            <a:r>
              <a:rPr lang="en-US" sz="1700" dirty="0" err="1">
                <a:solidFill>
                  <a:schemeClr val="tx1"/>
                </a:solidFill>
              </a:rPr>
              <a:t>judeţean</a:t>
            </a:r>
            <a:r>
              <a:rPr lang="en-US" sz="1700" dirty="0">
                <a:solidFill>
                  <a:schemeClr val="tx1"/>
                </a:solidFill>
              </a:rPr>
              <a:t>, a </a:t>
            </a:r>
            <a:r>
              <a:rPr lang="en-US" sz="1700" dirty="0" err="1">
                <a:solidFill>
                  <a:schemeClr val="tx1"/>
                </a:solidFill>
              </a:rPr>
              <a:t>programelor</a:t>
            </a:r>
            <a:r>
              <a:rPr lang="en-US" sz="1700" dirty="0">
                <a:solidFill>
                  <a:schemeClr val="tx1"/>
                </a:solidFill>
              </a:rPr>
              <a:t>, </a:t>
            </a:r>
            <a:r>
              <a:rPr lang="en-US" sz="1700" dirty="0" err="1">
                <a:solidFill>
                  <a:schemeClr val="tx1"/>
                </a:solidFill>
              </a:rPr>
              <a:t>politicilor</a:t>
            </a:r>
            <a:r>
              <a:rPr lang="en-US" sz="1700" dirty="0">
                <a:solidFill>
                  <a:schemeClr val="tx1"/>
                </a:solidFill>
              </a:rPr>
              <a:t>, </a:t>
            </a:r>
            <a:r>
              <a:rPr lang="en-US" sz="1700" dirty="0" err="1">
                <a:solidFill>
                  <a:schemeClr val="tx1"/>
                </a:solidFill>
              </a:rPr>
              <a:t>strategiilor</a:t>
            </a:r>
            <a:r>
              <a:rPr lang="en-US" sz="1700" dirty="0">
                <a:solidFill>
                  <a:schemeClr val="tx1"/>
                </a:solidFill>
              </a:rPr>
              <a:t> </a:t>
            </a:r>
            <a:r>
              <a:rPr lang="en-US" sz="1700" dirty="0" err="1">
                <a:solidFill>
                  <a:schemeClr val="tx1"/>
                </a:solidFill>
              </a:rPr>
              <a:t>şi</a:t>
            </a:r>
            <a:r>
              <a:rPr lang="en-US" sz="1700" dirty="0">
                <a:solidFill>
                  <a:schemeClr val="tx1"/>
                </a:solidFill>
              </a:rPr>
              <a:t> </a:t>
            </a:r>
            <a:r>
              <a:rPr lang="en-US" sz="1700" dirty="0" err="1">
                <a:solidFill>
                  <a:schemeClr val="tx1"/>
                </a:solidFill>
              </a:rPr>
              <a:t>planurilor</a:t>
            </a:r>
            <a:r>
              <a:rPr lang="en-US" sz="1700" dirty="0">
                <a:solidFill>
                  <a:schemeClr val="tx1"/>
                </a:solidFill>
              </a:rPr>
              <a:t> de </a:t>
            </a:r>
            <a:r>
              <a:rPr lang="en-US" sz="1700" dirty="0" err="1">
                <a:solidFill>
                  <a:schemeClr val="tx1"/>
                </a:solidFill>
              </a:rPr>
              <a:t>acţiune</a:t>
            </a:r>
            <a:r>
              <a:rPr lang="en-US" sz="1700" dirty="0">
                <a:solidFill>
                  <a:schemeClr val="tx1"/>
                </a:solidFill>
              </a:rPr>
              <a:t> </a:t>
            </a:r>
            <a:r>
              <a:rPr lang="en-US" sz="1700" dirty="0" err="1">
                <a:solidFill>
                  <a:schemeClr val="tx1"/>
                </a:solidFill>
              </a:rPr>
              <a:t>adoptate</a:t>
            </a:r>
            <a:r>
              <a:rPr lang="en-US" sz="1700" dirty="0">
                <a:solidFill>
                  <a:schemeClr val="tx1"/>
                </a:solidFill>
              </a:rPr>
              <a:t> la </a:t>
            </a:r>
            <a:r>
              <a:rPr lang="en-US" sz="1700" dirty="0" err="1">
                <a:solidFill>
                  <a:schemeClr val="tx1"/>
                </a:solidFill>
              </a:rPr>
              <a:t>nivel</a:t>
            </a:r>
            <a:r>
              <a:rPr lang="en-US" sz="1700" dirty="0">
                <a:solidFill>
                  <a:schemeClr val="tx1"/>
                </a:solidFill>
              </a:rPr>
              <a:t> </a:t>
            </a:r>
            <a:r>
              <a:rPr lang="en-US" sz="1700" dirty="0" err="1">
                <a:solidFill>
                  <a:schemeClr val="tx1"/>
                </a:solidFill>
              </a:rPr>
              <a:t>naţional</a:t>
            </a:r>
            <a:r>
              <a:rPr lang="en-US" sz="1700" dirty="0">
                <a:solidFill>
                  <a:schemeClr val="tx1"/>
                </a:solidFill>
              </a:rPr>
              <a:t>.</a:t>
            </a:r>
          </a:p>
          <a:p>
            <a:endParaRPr lang="en-US" dirty="0">
              <a:solidFill>
                <a:schemeClr val="tx1"/>
              </a:solidFill>
            </a:endParaRPr>
          </a:p>
        </p:txBody>
      </p:sp>
      <p:sp>
        <p:nvSpPr>
          <p:cNvPr id="10" name="Titlu 3"/>
          <p:cNvSpPr txBox="1">
            <a:spLocks/>
          </p:cNvSpPr>
          <p:nvPr/>
        </p:nvSpPr>
        <p:spPr>
          <a:xfrm>
            <a:off x="560174" y="5552304"/>
            <a:ext cx="10906896" cy="49427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600" cap="none" dirty="0"/>
          </a:p>
        </p:txBody>
      </p:sp>
    </p:spTree>
    <p:extLst>
      <p:ext uri="{BB962C8B-B14F-4D97-AF65-F5344CB8AC3E}">
        <p14:creationId xmlns:p14="http://schemas.microsoft.com/office/powerpoint/2010/main" val="309319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64973" y="334318"/>
            <a:ext cx="10742141" cy="382374"/>
          </a:xfrm>
        </p:spPr>
        <p:txBody>
          <a:bodyPr>
            <a:normAutofit/>
          </a:bodyPr>
          <a:lstStyle/>
          <a:p>
            <a:pPr algn="r"/>
            <a:r>
              <a:rPr lang="ro-RO" sz="1600" b="1" dirty="0">
                <a:solidFill>
                  <a:srgbClr val="FF0000"/>
                </a:solidFill>
              </a:rPr>
              <a:t>HG906/2020 </a:t>
            </a:r>
            <a:r>
              <a:rPr lang="ro-RO" sz="1600" b="1" cap="none" dirty="0">
                <a:solidFill>
                  <a:srgbClr val="FF0000"/>
                </a:solidFill>
              </a:rPr>
              <a:t>privind prefectul și instituția prefectului</a:t>
            </a:r>
            <a:endParaRPr lang="en-US" sz="1600" dirty="0">
              <a:solidFill>
                <a:srgbClr val="FF0000"/>
              </a:solidFill>
            </a:endParaRPr>
          </a:p>
        </p:txBody>
      </p:sp>
      <p:sp>
        <p:nvSpPr>
          <p:cNvPr id="3" name="Substituent text 2"/>
          <p:cNvSpPr>
            <a:spLocks noGrp="1"/>
          </p:cNvSpPr>
          <p:nvPr>
            <p:ph type="body" idx="1"/>
          </p:nvPr>
        </p:nvSpPr>
        <p:spPr>
          <a:xfrm>
            <a:off x="494270" y="823784"/>
            <a:ext cx="11277600" cy="5725297"/>
          </a:xfrm>
        </p:spPr>
        <p:txBody>
          <a:bodyPr>
            <a:normAutofit lnSpcReduction="10000"/>
          </a:bodyPr>
          <a:lstStyle/>
          <a:p>
            <a:pPr marL="285750" indent="-285750">
              <a:buFont typeface="Wingdings" panose="05000000000000000000" pitchFamily="2" charset="2"/>
              <a:buChar char="v"/>
            </a:pPr>
            <a:r>
              <a:rPr lang="en-US" sz="2000" dirty="0">
                <a:solidFill>
                  <a:schemeClr val="tx1"/>
                </a:solidFill>
              </a:rPr>
              <a:t>La </a:t>
            </a:r>
            <a:r>
              <a:rPr lang="en-US" sz="2000" dirty="0" err="1">
                <a:solidFill>
                  <a:schemeClr val="tx1"/>
                </a:solidFill>
              </a:rPr>
              <a:t>şedinţele</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pot fi </a:t>
            </a:r>
            <a:r>
              <a:rPr lang="en-US" sz="2000" dirty="0" err="1">
                <a:solidFill>
                  <a:schemeClr val="tx1"/>
                </a:solidFill>
              </a:rPr>
              <a:t>invitate</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alte</a:t>
            </a:r>
            <a:r>
              <a:rPr lang="en-US" sz="2000" dirty="0">
                <a:solidFill>
                  <a:schemeClr val="tx1"/>
                </a:solidFill>
              </a:rPr>
              <a:t> </a:t>
            </a:r>
            <a:r>
              <a:rPr lang="en-US" sz="2000" dirty="0" err="1">
                <a:solidFill>
                  <a:schemeClr val="tx1"/>
                </a:solidFill>
              </a:rPr>
              <a:t>persoane</a:t>
            </a:r>
            <a:r>
              <a:rPr lang="en-US" sz="2000" dirty="0">
                <a:solidFill>
                  <a:schemeClr val="tx1"/>
                </a:solidFill>
              </a:rPr>
              <a:t> a </a:t>
            </a:r>
            <a:r>
              <a:rPr lang="en-US" sz="2000" dirty="0" err="1">
                <a:solidFill>
                  <a:schemeClr val="tx1"/>
                </a:solidFill>
              </a:rPr>
              <a:t>căror</a:t>
            </a:r>
            <a:r>
              <a:rPr lang="en-US" sz="2000" dirty="0">
                <a:solidFill>
                  <a:schemeClr val="tx1"/>
                </a:solidFill>
              </a:rPr>
              <a:t> </a:t>
            </a:r>
            <a:r>
              <a:rPr lang="en-US" sz="2000" dirty="0" err="1">
                <a:solidFill>
                  <a:schemeClr val="tx1"/>
                </a:solidFill>
              </a:rPr>
              <a:t>prezenţă</a:t>
            </a:r>
            <a:r>
              <a:rPr lang="en-US" sz="2000" dirty="0">
                <a:solidFill>
                  <a:schemeClr val="tx1"/>
                </a:solidFill>
              </a:rPr>
              <a:t> </a:t>
            </a:r>
            <a:r>
              <a:rPr lang="en-US" sz="2000" dirty="0" err="1">
                <a:solidFill>
                  <a:schemeClr val="tx1"/>
                </a:solidFill>
              </a:rPr>
              <a:t>este</a:t>
            </a:r>
            <a:r>
              <a:rPr lang="en-US" sz="2000" dirty="0">
                <a:solidFill>
                  <a:schemeClr val="tx1"/>
                </a:solidFill>
              </a:rPr>
              <a:t> </a:t>
            </a:r>
            <a:r>
              <a:rPr lang="en-US" sz="2000" dirty="0" err="1">
                <a:solidFill>
                  <a:schemeClr val="tx1"/>
                </a:solidFill>
              </a:rPr>
              <a:t>considerată</a:t>
            </a:r>
            <a:r>
              <a:rPr lang="en-US" sz="2000" dirty="0">
                <a:solidFill>
                  <a:schemeClr val="tx1"/>
                </a:solidFill>
              </a:rPr>
              <a:t> </a:t>
            </a:r>
            <a:r>
              <a:rPr lang="en-US" sz="2000" dirty="0" err="1">
                <a:solidFill>
                  <a:schemeClr val="tx1"/>
                </a:solidFill>
              </a:rPr>
              <a:t>necesară</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funcţie</a:t>
            </a:r>
            <a:r>
              <a:rPr lang="en-US" sz="2000" dirty="0">
                <a:solidFill>
                  <a:schemeClr val="tx1"/>
                </a:solidFill>
              </a:rPr>
              <a:t> de </a:t>
            </a:r>
            <a:r>
              <a:rPr lang="en-US" sz="2000" dirty="0" err="1">
                <a:solidFill>
                  <a:schemeClr val="tx1"/>
                </a:solidFill>
              </a:rPr>
              <a:t>tematica</a:t>
            </a:r>
            <a:r>
              <a:rPr lang="en-US" sz="2000" dirty="0">
                <a:solidFill>
                  <a:schemeClr val="tx1"/>
                </a:solidFill>
              </a:rPr>
              <a:t> </a:t>
            </a:r>
            <a:r>
              <a:rPr lang="en-US" sz="2000" dirty="0" err="1">
                <a:solidFill>
                  <a:schemeClr val="tx1"/>
                </a:solidFill>
              </a:rPr>
              <a:t>cuprinsă</a:t>
            </a:r>
            <a:r>
              <a:rPr lang="en-US" sz="2000" dirty="0">
                <a:solidFill>
                  <a:schemeClr val="tx1"/>
                </a:solidFill>
              </a:rPr>
              <a:t> </a:t>
            </a:r>
            <a:r>
              <a:rPr lang="en-US" sz="2000" dirty="0" err="1">
                <a:solidFill>
                  <a:schemeClr val="tx1"/>
                </a:solidFill>
              </a:rPr>
              <a:t>pe</a:t>
            </a:r>
            <a:r>
              <a:rPr lang="en-US" sz="2000" dirty="0">
                <a:solidFill>
                  <a:schemeClr val="tx1"/>
                </a:solidFill>
              </a:rPr>
              <a:t> </a:t>
            </a:r>
            <a:r>
              <a:rPr lang="en-US" sz="2000" dirty="0" err="1">
                <a:solidFill>
                  <a:schemeClr val="tx1"/>
                </a:solidFill>
              </a:rPr>
              <a:t>ordinea</a:t>
            </a:r>
            <a:r>
              <a:rPr lang="en-US" sz="2000" dirty="0">
                <a:solidFill>
                  <a:schemeClr val="tx1"/>
                </a:solidFill>
              </a:rPr>
              <a:t> de </a:t>
            </a:r>
            <a:r>
              <a:rPr lang="en-US" sz="2000" dirty="0" err="1">
                <a:solidFill>
                  <a:schemeClr val="tx1"/>
                </a:solidFill>
              </a:rPr>
              <a:t>zi</a:t>
            </a:r>
            <a:r>
              <a:rPr lang="en-US" sz="2000" dirty="0">
                <a:solidFill>
                  <a:schemeClr val="tx1"/>
                </a:solidFill>
              </a:rPr>
              <a:t>.</a:t>
            </a:r>
            <a:endParaRPr lang="ro-RO" sz="2000" i="1" dirty="0">
              <a:solidFill>
                <a:schemeClr val="tx1"/>
              </a:solidFill>
            </a:endParaRPr>
          </a:p>
          <a:p>
            <a:pPr marL="285750" indent="-285750">
              <a:buFont typeface="Wingdings" panose="05000000000000000000" pitchFamily="2" charset="2"/>
              <a:buChar char="v"/>
            </a:pPr>
            <a:r>
              <a:rPr lang="ro-RO" sz="2000" dirty="0">
                <a:solidFill>
                  <a:schemeClr val="tx1"/>
                </a:solidFill>
              </a:rPr>
              <a:t>M</a:t>
            </a:r>
            <a:r>
              <a:rPr lang="en-US" sz="2000" dirty="0" err="1">
                <a:solidFill>
                  <a:schemeClr val="tx1"/>
                </a:solidFill>
              </a:rPr>
              <a:t>embrii</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a:t>
            </a:r>
            <a:r>
              <a:rPr lang="en-US" sz="2000" b="1" dirty="0" err="1">
                <a:solidFill>
                  <a:srgbClr val="FF0000"/>
                </a:solidFill>
              </a:rPr>
              <a:t>sunt</a:t>
            </a:r>
            <a:r>
              <a:rPr lang="en-US" sz="2000" b="1" dirty="0">
                <a:solidFill>
                  <a:srgbClr val="FF0000"/>
                </a:solidFill>
              </a:rPr>
              <a:t> </a:t>
            </a:r>
            <a:r>
              <a:rPr lang="en-US" sz="2000" b="1" dirty="0" err="1">
                <a:solidFill>
                  <a:srgbClr val="FF0000"/>
                </a:solidFill>
              </a:rPr>
              <a:t>obligaţi</a:t>
            </a:r>
            <a:r>
              <a:rPr lang="en-US" sz="2000" b="1" dirty="0">
                <a:solidFill>
                  <a:srgbClr val="FF0000"/>
                </a:solidFill>
              </a:rPr>
              <a:t> </a:t>
            </a:r>
            <a:r>
              <a:rPr lang="en-US" sz="2000" b="1" dirty="0" err="1">
                <a:solidFill>
                  <a:srgbClr val="FF0000"/>
                </a:solidFill>
              </a:rPr>
              <a:t>să</a:t>
            </a:r>
            <a:r>
              <a:rPr lang="en-US" sz="2000" b="1" dirty="0">
                <a:solidFill>
                  <a:srgbClr val="FF0000"/>
                </a:solidFill>
              </a:rPr>
              <a:t> </a:t>
            </a:r>
            <a:r>
              <a:rPr lang="en-US" sz="2000" b="1" dirty="0" err="1">
                <a:solidFill>
                  <a:srgbClr val="FF0000"/>
                </a:solidFill>
              </a:rPr>
              <a:t>participe</a:t>
            </a:r>
            <a:r>
              <a:rPr lang="en-US" sz="2000" b="1" dirty="0">
                <a:solidFill>
                  <a:srgbClr val="FF0000"/>
                </a:solidFill>
              </a:rPr>
              <a:t> personal la </a:t>
            </a:r>
            <a:r>
              <a:rPr lang="en-US" sz="2000" b="1" dirty="0" err="1">
                <a:solidFill>
                  <a:srgbClr val="FF0000"/>
                </a:solidFill>
              </a:rPr>
              <a:t>şedinţe</a:t>
            </a:r>
            <a:r>
              <a:rPr lang="en-US" sz="2000" dirty="0">
                <a:solidFill>
                  <a:schemeClr val="tx1"/>
                </a:solidFill>
              </a:rPr>
              <a:t>, cu </a:t>
            </a:r>
            <a:r>
              <a:rPr lang="en-US" sz="2000" dirty="0" err="1">
                <a:solidFill>
                  <a:schemeClr val="tx1"/>
                </a:solidFill>
              </a:rPr>
              <a:t>excepţia</a:t>
            </a:r>
            <a:r>
              <a:rPr lang="en-US" sz="2000" dirty="0">
                <a:solidFill>
                  <a:schemeClr val="tx1"/>
                </a:solidFill>
              </a:rPr>
              <a:t> </a:t>
            </a:r>
            <a:r>
              <a:rPr lang="en-US" sz="2000" dirty="0" err="1">
                <a:solidFill>
                  <a:schemeClr val="tx1"/>
                </a:solidFill>
              </a:rPr>
              <a:t>cazurilor</a:t>
            </a:r>
            <a:r>
              <a:rPr lang="en-US" sz="2000" dirty="0">
                <a:solidFill>
                  <a:schemeClr val="tx1"/>
                </a:solidFill>
              </a:rPr>
              <a:t> </a:t>
            </a:r>
            <a:r>
              <a:rPr lang="en-US" sz="2000" dirty="0" err="1">
                <a:solidFill>
                  <a:schemeClr val="tx1"/>
                </a:solidFill>
              </a:rPr>
              <a:t>temeinic</a:t>
            </a:r>
            <a:r>
              <a:rPr lang="en-US" sz="2000" dirty="0">
                <a:solidFill>
                  <a:schemeClr val="tx1"/>
                </a:solidFill>
              </a:rPr>
              <a:t> motivate</a:t>
            </a:r>
            <a:r>
              <a:rPr lang="ro-RO" sz="2000" dirty="0">
                <a:solidFill>
                  <a:schemeClr val="tx1"/>
                </a:solidFill>
              </a:rPr>
              <a:t>;	</a:t>
            </a:r>
          </a:p>
          <a:p>
            <a:pPr marL="742950" lvl="1" indent="-285750">
              <a:buFont typeface="Wingdings" panose="05000000000000000000" pitchFamily="2" charset="2"/>
              <a:buChar char="v"/>
            </a:pPr>
            <a:r>
              <a:rPr lang="ro-RO" sz="2000" dirty="0">
                <a:solidFill>
                  <a:schemeClr val="tx1"/>
                </a:solidFill>
              </a:rPr>
              <a:t>M</a:t>
            </a:r>
            <a:r>
              <a:rPr lang="en-US" sz="2000" dirty="0" err="1">
                <a:solidFill>
                  <a:schemeClr val="tx1"/>
                </a:solidFill>
              </a:rPr>
              <a:t>embrul</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a:t>
            </a:r>
            <a:r>
              <a:rPr lang="en-US" sz="2000" dirty="0" err="1">
                <a:solidFill>
                  <a:schemeClr val="tx1"/>
                </a:solidFill>
              </a:rPr>
              <a:t>aflat</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situaţia</a:t>
            </a:r>
            <a:r>
              <a:rPr lang="en-US" sz="2000" dirty="0">
                <a:solidFill>
                  <a:schemeClr val="tx1"/>
                </a:solidFill>
              </a:rPr>
              <a:t> </a:t>
            </a:r>
            <a:r>
              <a:rPr lang="en-US" sz="2000" dirty="0" err="1">
                <a:solidFill>
                  <a:schemeClr val="tx1"/>
                </a:solidFill>
              </a:rPr>
              <a:t>prevăzută</a:t>
            </a:r>
            <a:r>
              <a:rPr lang="en-US" sz="2000" dirty="0">
                <a:solidFill>
                  <a:schemeClr val="tx1"/>
                </a:solidFill>
              </a:rPr>
              <a:t> la </a:t>
            </a:r>
            <a:r>
              <a:rPr lang="en-US" sz="2000" dirty="0" err="1">
                <a:solidFill>
                  <a:schemeClr val="tx1"/>
                </a:solidFill>
              </a:rPr>
              <a:t>alin</a:t>
            </a:r>
            <a:r>
              <a:rPr lang="en-US" sz="2000" dirty="0">
                <a:solidFill>
                  <a:schemeClr val="tx1"/>
                </a:solidFill>
              </a:rPr>
              <a:t>. (1) </a:t>
            </a:r>
            <a:r>
              <a:rPr lang="en-US" sz="2000" dirty="0" err="1">
                <a:solidFill>
                  <a:schemeClr val="tx1"/>
                </a:solidFill>
              </a:rPr>
              <a:t>trebuie</a:t>
            </a:r>
            <a:r>
              <a:rPr lang="en-US" sz="2000" dirty="0">
                <a:solidFill>
                  <a:schemeClr val="tx1"/>
                </a:solidFill>
              </a:rPr>
              <a:t> </a:t>
            </a:r>
            <a:r>
              <a:rPr lang="en-US" sz="2000" dirty="0" err="1">
                <a:solidFill>
                  <a:schemeClr val="tx1"/>
                </a:solidFill>
              </a:rPr>
              <a:t>să</a:t>
            </a:r>
            <a:r>
              <a:rPr lang="en-US" sz="2000" dirty="0">
                <a:solidFill>
                  <a:schemeClr val="tx1"/>
                </a:solidFill>
              </a:rPr>
              <a:t> </a:t>
            </a:r>
            <a:r>
              <a:rPr lang="en-US" sz="2000" dirty="0" err="1">
                <a:solidFill>
                  <a:schemeClr val="tx1"/>
                </a:solidFill>
              </a:rPr>
              <a:t>comunice</a:t>
            </a:r>
            <a:r>
              <a:rPr lang="en-US" sz="2000" dirty="0">
                <a:solidFill>
                  <a:schemeClr val="tx1"/>
                </a:solidFill>
              </a:rPr>
              <a:t> </a:t>
            </a:r>
            <a:r>
              <a:rPr lang="en-US" sz="2000" dirty="0" err="1">
                <a:solidFill>
                  <a:schemeClr val="tx1"/>
                </a:solidFill>
              </a:rPr>
              <a:t>numele</a:t>
            </a:r>
            <a:r>
              <a:rPr lang="en-US" sz="2000" dirty="0">
                <a:solidFill>
                  <a:schemeClr val="tx1"/>
                </a:solidFill>
              </a:rPr>
              <a:t> </a:t>
            </a:r>
            <a:r>
              <a:rPr lang="en-US" sz="2000" dirty="0" err="1">
                <a:solidFill>
                  <a:schemeClr val="tx1"/>
                </a:solidFill>
              </a:rPr>
              <a:t>înlocuitorului</a:t>
            </a:r>
            <a:r>
              <a:rPr lang="en-US" sz="2000" dirty="0">
                <a:solidFill>
                  <a:schemeClr val="tx1"/>
                </a:solidFill>
              </a:rPr>
              <a:t> </a:t>
            </a:r>
            <a:r>
              <a:rPr lang="en-US" sz="2000" dirty="0" err="1">
                <a:solidFill>
                  <a:schemeClr val="tx1"/>
                </a:solidFill>
              </a:rPr>
              <a:t>său</a:t>
            </a:r>
            <a:r>
              <a:rPr lang="en-US" sz="2000" dirty="0">
                <a:solidFill>
                  <a:schemeClr val="tx1"/>
                </a:solidFill>
              </a:rPr>
              <a:t> de </a:t>
            </a:r>
            <a:r>
              <a:rPr lang="en-US" sz="2000" dirty="0" err="1">
                <a:solidFill>
                  <a:schemeClr val="tx1"/>
                </a:solidFill>
              </a:rPr>
              <a:t>drept</a:t>
            </a:r>
            <a:r>
              <a:rPr lang="ro-RO" sz="2000" dirty="0">
                <a:solidFill>
                  <a:schemeClr val="tx1"/>
                </a:solidFill>
              </a:rPr>
              <a:t>;</a:t>
            </a:r>
          </a:p>
          <a:p>
            <a:pPr marL="742950" lvl="1" indent="-285750">
              <a:buFont typeface="Wingdings" panose="05000000000000000000" pitchFamily="2" charset="2"/>
              <a:buChar char="v"/>
            </a:pPr>
            <a:r>
              <a:rPr lang="ro-RO" sz="2000" dirty="0">
                <a:solidFill>
                  <a:schemeClr val="tx1"/>
                </a:solidFill>
              </a:rPr>
              <a:t>Î</a:t>
            </a:r>
            <a:r>
              <a:rPr lang="en-US" sz="2000" dirty="0">
                <a:solidFill>
                  <a:schemeClr val="tx1"/>
                </a:solidFill>
              </a:rPr>
              <a:t>n </a:t>
            </a:r>
            <a:r>
              <a:rPr lang="en-US" sz="2000" dirty="0" err="1">
                <a:solidFill>
                  <a:schemeClr val="tx1"/>
                </a:solidFill>
              </a:rPr>
              <a:t>cazul</a:t>
            </a:r>
            <a:r>
              <a:rPr lang="en-US" sz="2000" dirty="0">
                <a:solidFill>
                  <a:schemeClr val="tx1"/>
                </a:solidFill>
              </a:rPr>
              <a:t> </a:t>
            </a:r>
            <a:r>
              <a:rPr lang="en-US" sz="2000" dirty="0" err="1">
                <a:solidFill>
                  <a:schemeClr val="tx1"/>
                </a:solidFill>
              </a:rPr>
              <a:t>absentării</a:t>
            </a:r>
            <a:r>
              <a:rPr lang="en-US" sz="2000" dirty="0">
                <a:solidFill>
                  <a:schemeClr val="tx1"/>
                </a:solidFill>
              </a:rPr>
              <a:t> </a:t>
            </a:r>
            <a:r>
              <a:rPr lang="en-US" sz="2000" dirty="0" err="1">
                <a:solidFill>
                  <a:schemeClr val="tx1"/>
                </a:solidFill>
              </a:rPr>
              <a:t>repetate</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nemotivate</a:t>
            </a:r>
            <a:r>
              <a:rPr lang="en-US" sz="2000" dirty="0">
                <a:solidFill>
                  <a:schemeClr val="tx1"/>
                </a:solidFill>
              </a:rPr>
              <a:t> a </a:t>
            </a:r>
            <a:r>
              <a:rPr lang="en-US" sz="2000" dirty="0" err="1">
                <a:solidFill>
                  <a:schemeClr val="tx1"/>
                </a:solidFill>
              </a:rPr>
              <a:t>membrilor</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de la </a:t>
            </a:r>
            <a:r>
              <a:rPr lang="en-US" sz="2000" dirty="0" err="1">
                <a:solidFill>
                  <a:schemeClr val="tx1"/>
                </a:solidFill>
              </a:rPr>
              <a:t>şedinţele</a:t>
            </a:r>
            <a:r>
              <a:rPr lang="en-US" sz="2000" dirty="0">
                <a:solidFill>
                  <a:schemeClr val="tx1"/>
                </a:solidFill>
              </a:rPr>
              <a:t> </a:t>
            </a:r>
            <a:r>
              <a:rPr lang="en-US" sz="2000" dirty="0" err="1">
                <a:solidFill>
                  <a:schemeClr val="tx1"/>
                </a:solidFill>
              </a:rPr>
              <a:t>stabilite</a:t>
            </a:r>
            <a:r>
              <a:rPr lang="en-US" sz="2000" dirty="0">
                <a:solidFill>
                  <a:schemeClr val="tx1"/>
                </a:solidFill>
              </a:rPr>
              <a:t>, </a:t>
            </a:r>
            <a:r>
              <a:rPr lang="en-US" sz="2000" dirty="0" err="1">
                <a:solidFill>
                  <a:schemeClr val="tx1"/>
                </a:solidFill>
              </a:rPr>
              <a:t>prefectul</a:t>
            </a:r>
            <a:r>
              <a:rPr lang="en-US" sz="2000" dirty="0">
                <a:solidFill>
                  <a:schemeClr val="tx1"/>
                </a:solidFill>
              </a:rPr>
              <a:t> </a:t>
            </a:r>
            <a:r>
              <a:rPr lang="en-US" sz="2000" dirty="0" err="1">
                <a:solidFill>
                  <a:schemeClr val="tx1"/>
                </a:solidFill>
              </a:rPr>
              <a:t>poate</a:t>
            </a:r>
            <a:r>
              <a:rPr lang="en-US" sz="2000" dirty="0">
                <a:solidFill>
                  <a:schemeClr val="tx1"/>
                </a:solidFill>
              </a:rPr>
              <a:t> </a:t>
            </a:r>
            <a:r>
              <a:rPr lang="en-US" sz="2000" dirty="0" err="1">
                <a:solidFill>
                  <a:schemeClr val="tx1"/>
                </a:solidFill>
              </a:rPr>
              <a:t>sesiza</a:t>
            </a:r>
            <a:r>
              <a:rPr lang="en-US" sz="2000" dirty="0">
                <a:solidFill>
                  <a:schemeClr val="tx1"/>
                </a:solidFill>
              </a:rPr>
              <a:t> </a:t>
            </a:r>
            <a:r>
              <a:rPr lang="en-US" sz="2000" dirty="0" err="1">
                <a:solidFill>
                  <a:schemeClr val="tx1"/>
                </a:solidFill>
              </a:rPr>
              <a:t>conducerea</a:t>
            </a:r>
            <a:r>
              <a:rPr lang="en-US" sz="2000" dirty="0">
                <a:solidFill>
                  <a:schemeClr val="tx1"/>
                </a:solidFill>
              </a:rPr>
              <a:t> </a:t>
            </a:r>
            <a:r>
              <a:rPr lang="en-US" sz="2000" dirty="0" err="1">
                <a:solidFill>
                  <a:schemeClr val="tx1"/>
                </a:solidFill>
              </a:rPr>
              <a:t>ministerului</a:t>
            </a:r>
            <a:r>
              <a:rPr lang="en-US" sz="2000" dirty="0">
                <a:solidFill>
                  <a:schemeClr val="tx1"/>
                </a:solidFill>
              </a:rPr>
              <a:t> de resort </a:t>
            </a:r>
            <a:r>
              <a:rPr lang="en-US" sz="2000" dirty="0" err="1">
                <a:solidFill>
                  <a:schemeClr val="tx1"/>
                </a:solidFill>
              </a:rPr>
              <a:t>şi</a:t>
            </a:r>
            <a:r>
              <a:rPr lang="en-US" sz="2000" dirty="0">
                <a:solidFill>
                  <a:schemeClr val="tx1"/>
                </a:solidFill>
              </a:rPr>
              <a:t> </a:t>
            </a:r>
            <a:r>
              <a:rPr lang="en-US" sz="2000" dirty="0" err="1">
                <a:solidFill>
                  <a:schemeClr val="tx1"/>
                </a:solidFill>
              </a:rPr>
              <a:t>conducerea</a:t>
            </a:r>
            <a:r>
              <a:rPr lang="en-US" sz="2000" dirty="0">
                <a:solidFill>
                  <a:schemeClr val="tx1"/>
                </a:solidFill>
              </a:rPr>
              <a:t> </a:t>
            </a:r>
            <a:r>
              <a:rPr lang="en-US" sz="2000" dirty="0" err="1">
                <a:solidFill>
                  <a:schemeClr val="tx1"/>
                </a:solidFill>
              </a:rPr>
              <a:t>organului</a:t>
            </a:r>
            <a:r>
              <a:rPr lang="en-US" sz="2000" dirty="0">
                <a:solidFill>
                  <a:schemeClr val="tx1"/>
                </a:solidFill>
              </a:rPr>
              <a:t> de </a:t>
            </a:r>
            <a:r>
              <a:rPr lang="en-US" sz="2000" dirty="0" err="1">
                <a:solidFill>
                  <a:schemeClr val="tx1"/>
                </a:solidFill>
              </a:rPr>
              <a:t>specialitate</a:t>
            </a:r>
            <a:r>
              <a:rPr lang="en-US" sz="2000" dirty="0">
                <a:solidFill>
                  <a:schemeClr val="tx1"/>
                </a:solidFill>
              </a:rPr>
              <a:t> al </a:t>
            </a:r>
            <a:r>
              <a:rPr lang="en-US" sz="2000" dirty="0" err="1">
                <a:solidFill>
                  <a:schemeClr val="tx1"/>
                </a:solidFill>
              </a:rPr>
              <a:t>administraţiei</a:t>
            </a:r>
            <a:r>
              <a:rPr lang="en-US" sz="2000" dirty="0">
                <a:solidFill>
                  <a:schemeClr val="tx1"/>
                </a:solidFill>
              </a:rPr>
              <a:t> </a:t>
            </a:r>
            <a:r>
              <a:rPr lang="en-US" sz="2000" dirty="0" err="1">
                <a:solidFill>
                  <a:schemeClr val="tx1"/>
                </a:solidFill>
              </a:rPr>
              <a:t>publice</a:t>
            </a:r>
            <a:r>
              <a:rPr lang="en-US" sz="2000" dirty="0">
                <a:solidFill>
                  <a:schemeClr val="tx1"/>
                </a:solidFill>
              </a:rPr>
              <a:t> </a:t>
            </a:r>
            <a:r>
              <a:rPr lang="en-US" sz="2000" dirty="0" err="1">
                <a:solidFill>
                  <a:schemeClr val="tx1"/>
                </a:solidFill>
              </a:rPr>
              <a:t>centrale</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vederea</a:t>
            </a:r>
            <a:r>
              <a:rPr lang="en-US" sz="2000" dirty="0">
                <a:solidFill>
                  <a:schemeClr val="tx1"/>
                </a:solidFill>
              </a:rPr>
              <a:t> </a:t>
            </a:r>
            <a:r>
              <a:rPr lang="en-US" sz="2000" dirty="0" err="1">
                <a:solidFill>
                  <a:schemeClr val="tx1"/>
                </a:solidFill>
              </a:rPr>
              <a:t>dispunerii</a:t>
            </a:r>
            <a:r>
              <a:rPr lang="en-US" sz="2000" dirty="0">
                <a:solidFill>
                  <a:schemeClr val="tx1"/>
                </a:solidFill>
              </a:rPr>
              <a:t> </a:t>
            </a:r>
            <a:r>
              <a:rPr lang="en-US" sz="2000" dirty="0" err="1">
                <a:solidFill>
                  <a:schemeClr val="tx1"/>
                </a:solidFill>
              </a:rPr>
              <a:t>măsurilor</a:t>
            </a:r>
            <a:r>
              <a:rPr lang="en-US" sz="2000" dirty="0">
                <a:solidFill>
                  <a:schemeClr val="tx1"/>
                </a:solidFill>
              </a:rPr>
              <a:t> </a:t>
            </a:r>
            <a:r>
              <a:rPr lang="en-US" sz="2000" dirty="0" err="1">
                <a:solidFill>
                  <a:schemeClr val="tx1"/>
                </a:solidFill>
              </a:rPr>
              <a:t>disciplinare</a:t>
            </a:r>
            <a:r>
              <a:rPr lang="en-US" sz="2000" dirty="0">
                <a:solidFill>
                  <a:schemeClr val="tx1"/>
                </a:solidFill>
              </a:rPr>
              <a:t> </a:t>
            </a:r>
            <a:r>
              <a:rPr lang="en-US" sz="2000" dirty="0" err="1">
                <a:solidFill>
                  <a:schemeClr val="tx1"/>
                </a:solidFill>
              </a:rPr>
              <a:t>corespunzătoare</a:t>
            </a:r>
            <a:r>
              <a:rPr lang="ro-RO" sz="2000" dirty="0">
                <a:solidFill>
                  <a:schemeClr val="tx1"/>
                </a:solidFill>
              </a:rPr>
              <a:t>.</a:t>
            </a:r>
            <a:endParaRPr lang="en-US" sz="2000" dirty="0">
              <a:solidFill>
                <a:schemeClr val="tx1"/>
              </a:solidFill>
            </a:endParaRPr>
          </a:p>
          <a:p>
            <a:pPr marL="285750" indent="-285750">
              <a:buFont typeface="Wingdings" panose="05000000000000000000" pitchFamily="2" charset="2"/>
              <a:buChar char="v"/>
            </a:pPr>
            <a:r>
              <a:rPr lang="en-US" sz="2000" dirty="0" err="1">
                <a:solidFill>
                  <a:schemeClr val="tx1"/>
                </a:solidFill>
              </a:rPr>
              <a:t>Pentru</a:t>
            </a:r>
            <a:r>
              <a:rPr lang="en-US" sz="2000" dirty="0">
                <a:solidFill>
                  <a:schemeClr val="tx1"/>
                </a:solidFill>
              </a:rPr>
              <a:t> </a:t>
            </a:r>
            <a:r>
              <a:rPr lang="en-US" sz="2000" dirty="0" err="1">
                <a:solidFill>
                  <a:schemeClr val="tx1"/>
                </a:solidFill>
              </a:rPr>
              <a:t>desfăşurarea</a:t>
            </a:r>
            <a:r>
              <a:rPr lang="en-US" sz="2000" dirty="0">
                <a:solidFill>
                  <a:schemeClr val="tx1"/>
                </a:solidFill>
              </a:rPr>
              <a:t> </a:t>
            </a:r>
            <a:r>
              <a:rPr lang="en-US" sz="2000" dirty="0" err="1">
                <a:solidFill>
                  <a:schemeClr val="tx1"/>
                </a:solidFill>
              </a:rPr>
              <a:t>şedinţelor</a:t>
            </a:r>
            <a:r>
              <a:rPr lang="en-US" sz="2000" dirty="0">
                <a:solidFill>
                  <a:schemeClr val="tx1"/>
                </a:solidFill>
              </a:rPr>
              <a:t> </a:t>
            </a:r>
            <a:r>
              <a:rPr lang="en-US" sz="2000" dirty="0" err="1">
                <a:solidFill>
                  <a:schemeClr val="tx1"/>
                </a:solidFill>
              </a:rPr>
              <a:t>lunare</a:t>
            </a:r>
            <a:r>
              <a:rPr lang="en-US" sz="2000" dirty="0">
                <a:solidFill>
                  <a:schemeClr val="tx1"/>
                </a:solidFill>
              </a:rPr>
              <a:t> ale </a:t>
            </a:r>
            <a:r>
              <a:rPr lang="en-US" sz="2000" dirty="0" err="1">
                <a:solidFill>
                  <a:schemeClr val="tx1"/>
                </a:solidFill>
              </a:rPr>
              <a:t>colegiului</a:t>
            </a:r>
            <a:r>
              <a:rPr lang="en-US" sz="2000" dirty="0">
                <a:solidFill>
                  <a:schemeClr val="tx1"/>
                </a:solidFill>
              </a:rPr>
              <a:t> prefectural, la </a:t>
            </a:r>
            <a:r>
              <a:rPr lang="en-US" sz="2000" dirty="0" err="1">
                <a:solidFill>
                  <a:schemeClr val="tx1"/>
                </a:solidFill>
              </a:rPr>
              <a:t>începutul</a:t>
            </a:r>
            <a:r>
              <a:rPr lang="en-US" sz="2000" dirty="0">
                <a:solidFill>
                  <a:schemeClr val="tx1"/>
                </a:solidFill>
              </a:rPr>
              <a:t> </a:t>
            </a:r>
            <a:r>
              <a:rPr lang="en-US" sz="2000" dirty="0" err="1">
                <a:solidFill>
                  <a:schemeClr val="tx1"/>
                </a:solidFill>
              </a:rPr>
              <a:t>anului</a:t>
            </a:r>
            <a:r>
              <a:rPr lang="en-US" sz="2000" dirty="0">
                <a:solidFill>
                  <a:schemeClr val="tx1"/>
                </a:solidFill>
              </a:rPr>
              <a:t>, </a:t>
            </a:r>
            <a:r>
              <a:rPr lang="en-US" sz="2000" dirty="0" err="1">
                <a:solidFill>
                  <a:srgbClr val="FF0000"/>
                </a:solidFill>
              </a:rPr>
              <a:t>prin</a:t>
            </a:r>
            <a:r>
              <a:rPr lang="en-US" sz="2000" dirty="0">
                <a:solidFill>
                  <a:srgbClr val="FF0000"/>
                </a:solidFill>
              </a:rPr>
              <a:t> </a:t>
            </a:r>
            <a:r>
              <a:rPr lang="en-US" sz="2000" dirty="0" err="1">
                <a:solidFill>
                  <a:srgbClr val="FF0000"/>
                </a:solidFill>
              </a:rPr>
              <a:t>hotărâre</a:t>
            </a:r>
            <a:r>
              <a:rPr lang="en-US" sz="2000" dirty="0">
                <a:solidFill>
                  <a:srgbClr val="FF0000"/>
                </a:solidFill>
              </a:rPr>
              <a:t> a </a:t>
            </a:r>
            <a:r>
              <a:rPr lang="en-US" sz="2000" dirty="0" err="1">
                <a:solidFill>
                  <a:srgbClr val="FF0000"/>
                </a:solidFill>
              </a:rPr>
              <a:t>colegiului</a:t>
            </a:r>
            <a:r>
              <a:rPr lang="en-US" sz="2000" dirty="0">
                <a:solidFill>
                  <a:srgbClr val="FF0000"/>
                </a:solidFill>
              </a:rPr>
              <a:t> prefectural, se </a:t>
            </a:r>
            <a:r>
              <a:rPr lang="en-US" sz="2000" dirty="0" err="1">
                <a:solidFill>
                  <a:srgbClr val="FF0000"/>
                </a:solidFill>
              </a:rPr>
              <a:t>adoptă</a:t>
            </a:r>
            <a:r>
              <a:rPr lang="en-US" sz="2000" dirty="0">
                <a:solidFill>
                  <a:srgbClr val="FF0000"/>
                </a:solidFill>
              </a:rPr>
              <a:t> </a:t>
            </a:r>
            <a:r>
              <a:rPr lang="en-US" sz="2000" dirty="0" err="1">
                <a:solidFill>
                  <a:srgbClr val="FF0000"/>
                </a:solidFill>
              </a:rPr>
              <a:t>tematica</a:t>
            </a:r>
            <a:r>
              <a:rPr lang="en-US" sz="2000" dirty="0">
                <a:solidFill>
                  <a:srgbClr val="FF0000"/>
                </a:solidFill>
              </a:rPr>
              <a:t> </a:t>
            </a:r>
            <a:r>
              <a:rPr lang="en-US" sz="2000" dirty="0" err="1">
                <a:solidFill>
                  <a:srgbClr val="FF0000"/>
                </a:solidFill>
              </a:rPr>
              <a:t>şi</a:t>
            </a:r>
            <a:r>
              <a:rPr lang="en-US" sz="2000" dirty="0">
                <a:solidFill>
                  <a:srgbClr val="FF0000"/>
                </a:solidFill>
              </a:rPr>
              <a:t> </a:t>
            </a:r>
            <a:r>
              <a:rPr lang="en-US" sz="2000" dirty="0" err="1">
                <a:solidFill>
                  <a:srgbClr val="FF0000"/>
                </a:solidFill>
              </a:rPr>
              <a:t>subiectele</a:t>
            </a:r>
            <a:r>
              <a:rPr lang="en-US" sz="2000" dirty="0">
                <a:solidFill>
                  <a:srgbClr val="FF0000"/>
                </a:solidFill>
              </a:rPr>
              <a:t> de </a:t>
            </a:r>
            <a:r>
              <a:rPr lang="en-US" sz="2000" dirty="0" err="1">
                <a:solidFill>
                  <a:srgbClr val="FF0000"/>
                </a:solidFill>
              </a:rPr>
              <a:t>pe</a:t>
            </a:r>
            <a:r>
              <a:rPr lang="en-US" sz="2000" dirty="0">
                <a:solidFill>
                  <a:srgbClr val="FF0000"/>
                </a:solidFill>
              </a:rPr>
              <a:t> </a:t>
            </a:r>
            <a:r>
              <a:rPr lang="en-US" sz="2000" dirty="0" err="1">
                <a:solidFill>
                  <a:srgbClr val="FF0000"/>
                </a:solidFill>
              </a:rPr>
              <a:t>ordinea</a:t>
            </a:r>
            <a:r>
              <a:rPr lang="en-US" sz="2000" dirty="0">
                <a:solidFill>
                  <a:srgbClr val="FF0000"/>
                </a:solidFill>
              </a:rPr>
              <a:t> de </a:t>
            </a:r>
            <a:r>
              <a:rPr lang="en-US" sz="2000" dirty="0" err="1">
                <a:solidFill>
                  <a:srgbClr val="FF0000"/>
                </a:solidFill>
              </a:rPr>
              <a:t>zi</a:t>
            </a:r>
            <a:r>
              <a:rPr lang="en-US" sz="2000" dirty="0">
                <a:solidFill>
                  <a:srgbClr val="FF0000"/>
                </a:solidFill>
              </a:rPr>
              <a:t>, </a:t>
            </a:r>
            <a:r>
              <a:rPr lang="en-US" sz="2000" dirty="0" err="1">
                <a:solidFill>
                  <a:srgbClr val="FF0000"/>
                </a:solidFill>
              </a:rPr>
              <a:t>stabilite</a:t>
            </a:r>
            <a:r>
              <a:rPr lang="en-US" sz="2000" dirty="0">
                <a:solidFill>
                  <a:srgbClr val="FF0000"/>
                </a:solidFill>
              </a:rPr>
              <a:t> cu </a:t>
            </a:r>
            <a:r>
              <a:rPr lang="en-US" sz="2000" dirty="0" err="1">
                <a:solidFill>
                  <a:srgbClr val="FF0000"/>
                </a:solidFill>
              </a:rPr>
              <a:t>consultarea</a:t>
            </a:r>
            <a:r>
              <a:rPr lang="en-US" sz="2000" dirty="0">
                <a:solidFill>
                  <a:srgbClr val="FF0000"/>
                </a:solidFill>
              </a:rPr>
              <a:t> </a:t>
            </a:r>
            <a:r>
              <a:rPr lang="en-US" sz="2000" dirty="0" err="1">
                <a:solidFill>
                  <a:srgbClr val="FF0000"/>
                </a:solidFill>
              </a:rPr>
              <a:t>membrilor</a:t>
            </a:r>
            <a:r>
              <a:rPr lang="en-US" sz="2000" dirty="0">
                <a:solidFill>
                  <a:srgbClr val="FF0000"/>
                </a:solidFill>
              </a:rPr>
              <a:t>.</a:t>
            </a:r>
            <a:endParaRPr lang="en-US" sz="200" dirty="0">
              <a:solidFill>
                <a:srgbClr val="FF0000"/>
              </a:solidFill>
            </a:endParaRPr>
          </a:p>
          <a:p>
            <a:pPr marL="285750" indent="-285750">
              <a:buFont typeface="Wingdings" panose="05000000000000000000" pitchFamily="2" charset="2"/>
              <a:buChar char="v"/>
            </a:pPr>
            <a:r>
              <a:rPr lang="en-US" sz="2000" dirty="0" err="1">
                <a:solidFill>
                  <a:schemeClr val="tx1"/>
                </a:solidFill>
              </a:rPr>
              <a:t>Secretariatul</a:t>
            </a:r>
            <a:r>
              <a:rPr lang="en-US" sz="2000" dirty="0">
                <a:solidFill>
                  <a:schemeClr val="tx1"/>
                </a:solidFill>
              </a:rPr>
              <a:t> </a:t>
            </a:r>
            <a:r>
              <a:rPr lang="en-US" sz="2000" dirty="0" err="1">
                <a:solidFill>
                  <a:schemeClr val="tx1"/>
                </a:solidFill>
              </a:rPr>
              <a:t>colegiului</a:t>
            </a:r>
            <a:r>
              <a:rPr lang="en-US" sz="2000" dirty="0">
                <a:solidFill>
                  <a:schemeClr val="tx1"/>
                </a:solidFill>
              </a:rPr>
              <a:t> prefectural </a:t>
            </a:r>
            <a:r>
              <a:rPr lang="en-US" sz="2000" dirty="0" err="1">
                <a:solidFill>
                  <a:schemeClr val="tx1"/>
                </a:solidFill>
              </a:rPr>
              <a:t>este</a:t>
            </a:r>
            <a:r>
              <a:rPr lang="en-US" sz="2000" dirty="0">
                <a:solidFill>
                  <a:schemeClr val="tx1"/>
                </a:solidFill>
              </a:rPr>
              <a:t> </a:t>
            </a:r>
            <a:r>
              <a:rPr lang="en-US" sz="2000" dirty="0" err="1">
                <a:solidFill>
                  <a:schemeClr val="tx1"/>
                </a:solidFill>
              </a:rPr>
              <a:t>asigurat</a:t>
            </a:r>
            <a:r>
              <a:rPr lang="en-US" sz="2000" dirty="0">
                <a:solidFill>
                  <a:schemeClr val="tx1"/>
                </a:solidFill>
              </a:rPr>
              <a:t> de </a:t>
            </a:r>
            <a:r>
              <a:rPr lang="en-US" sz="2000" dirty="0" err="1">
                <a:solidFill>
                  <a:schemeClr val="tx1"/>
                </a:solidFill>
              </a:rPr>
              <a:t>către</a:t>
            </a:r>
            <a:r>
              <a:rPr lang="en-US" sz="2000" dirty="0">
                <a:solidFill>
                  <a:schemeClr val="tx1"/>
                </a:solidFill>
              </a:rPr>
              <a:t> personal din </a:t>
            </a:r>
            <a:r>
              <a:rPr lang="en-US" sz="2000" dirty="0" err="1">
                <a:solidFill>
                  <a:schemeClr val="tx1"/>
                </a:solidFill>
              </a:rPr>
              <a:t>cadrul</a:t>
            </a:r>
            <a:r>
              <a:rPr lang="en-US" sz="2000" dirty="0">
                <a:solidFill>
                  <a:schemeClr val="tx1"/>
                </a:solidFill>
              </a:rPr>
              <a:t> </a:t>
            </a:r>
            <a:r>
              <a:rPr lang="en-US" sz="2000" dirty="0" err="1">
                <a:solidFill>
                  <a:schemeClr val="tx1"/>
                </a:solidFill>
              </a:rPr>
              <a:t>instituţiei</a:t>
            </a:r>
            <a:r>
              <a:rPr lang="en-US" sz="2000" dirty="0">
                <a:solidFill>
                  <a:schemeClr val="tx1"/>
                </a:solidFill>
              </a:rPr>
              <a:t> </a:t>
            </a:r>
            <a:r>
              <a:rPr lang="en-US" sz="2000" dirty="0" err="1">
                <a:solidFill>
                  <a:schemeClr val="tx1"/>
                </a:solidFill>
              </a:rPr>
              <a:t>prefectului</a:t>
            </a:r>
            <a:r>
              <a:rPr lang="en-US" sz="2000" dirty="0">
                <a:solidFill>
                  <a:schemeClr val="tx1"/>
                </a:solidFill>
              </a:rPr>
              <a:t>, </a:t>
            </a:r>
            <a:r>
              <a:rPr lang="en-US" sz="2000" dirty="0" err="1">
                <a:solidFill>
                  <a:schemeClr val="tx1"/>
                </a:solidFill>
              </a:rPr>
              <a:t>desemnat</a:t>
            </a:r>
            <a:r>
              <a:rPr lang="en-US" sz="2000" dirty="0">
                <a:solidFill>
                  <a:schemeClr val="tx1"/>
                </a:solidFill>
              </a:rPr>
              <a:t> de prefect, </a:t>
            </a:r>
            <a:r>
              <a:rPr lang="en-US" sz="2000" dirty="0" err="1">
                <a:solidFill>
                  <a:schemeClr val="tx1"/>
                </a:solidFill>
              </a:rPr>
              <a:t>prin</a:t>
            </a:r>
            <a:r>
              <a:rPr lang="en-US" sz="2000" dirty="0">
                <a:solidFill>
                  <a:schemeClr val="tx1"/>
                </a:solidFill>
              </a:rPr>
              <a:t> </a:t>
            </a:r>
            <a:r>
              <a:rPr lang="en-US" sz="2000" dirty="0" err="1">
                <a:solidFill>
                  <a:schemeClr val="tx1"/>
                </a:solidFill>
              </a:rPr>
              <a:t>ordin</a:t>
            </a:r>
            <a:r>
              <a:rPr lang="en-US" sz="2000" dirty="0">
                <a:solidFill>
                  <a:schemeClr val="tx1"/>
                </a:solidFill>
              </a:rPr>
              <a:t>.</a:t>
            </a:r>
            <a:endParaRPr lang="ro-RO" sz="2000" dirty="0">
              <a:solidFill>
                <a:schemeClr val="tx1"/>
              </a:solidFill>
            </a:endParaRPr>
          </a:p>
          <a:p>
            <a:pPr marL="285750" indent="-285750">
              <a:buFont typeface="Wingdings" panose="05000000000000000000" pitchFamily="2" charset="2"/>
              <a:buChar char="v"/>
            </a:pPr>
            <a:endParaRPr lang="en-US" sz="200" dirty="0">
              <a:solidFill>
                <a:schemeClr val="tx1"/>
              </a:solidFill>
            </a:endParaRPr>
          </a:p>
          <a:p>
            <a:pPr marL="285750" indent="-285750">
              <a:buFont typeface="Wingdings" panose="05000000000000000000" pitchFamily="2" charset="2"/>
              <a:buChar char="v"/>
            </a:pPr>
            <a:r>
              <a:rPr lang="en-US" sz="2000" dirty="0" err="1">
                <a:solidFill>
                  <a:schemeClr val="tx1"/>
                </a:solidFill>
              </a:rPr>
              <a:t>În</a:t>
            </a:r>
            <a:r>
              <a:rPr lang="en-US" sz="2000" dirty="0">
                <a:solidFill>
                  <a:schemeClr val="tx1"/>
                </a:solidFill>
              </a:rPr>
              <a:t> </a:t>
            </a:r>
            <a:r>
              <a:rPr lang="en-US" sz="2000" dirty="0" err="1">
                <a:solidFill>
                  <a:schemeClr val="tx1"/>
                </a:solidFill>
              </a:rPr>
              <a:t>exercitarea</a:t>
            </a:r>
            <a:r>
              <a:rPr lang="en-US" sz="2000" dirty="0">
                <a:solidFill>
                  <a:schemeClr val="tx1"/>
                </a:solidFill>
              </a:rPr>
              <a:t> </a:t>
            </a:r>
            <a:r>
              <a:rPr lang="en-US" sz="2000" dirty="0" err="1">
                <a:solidFill>
                  <a:schemeClr val="tx1"/>
                </a:solidFill>
              </a:rPr>
              <a:t>atribuţiilor</a:t>
            </a:r>
            <a:r>
              <a:rPr lang="en-US" sz="2000" dirty="0">
                <a:solidFill>
                  <a:schemeClr val="tx1"/>
                </a:solidFill>
              </a:rPr>
              <a:t> care </a:t>
            </a:r>
            <a:r>
              <a:rPr lang="en-US" sz="2000" dirty="0" err="1">
                <a:solidFill>
                  <a:schemeClr val="tx1"/>
                </a:solidFill>
              </a:rPr>
              <a:t>îi</a:t>
            </a:r>
            <a:r>
              <a:rPr lang="en-US" sz="2000" dirty="0">
                <a:solidFill>
                  <a:schemeClr val="tx1"/>
                </a:solidFill>
              </a:rPr>
              <a:t> </a:t>
            </a:r>
            <a:r>
              <a:rPr lang="en-US" sz="2000" dirty="0" err="1">
                <a:solidFill>
                  <a:schemeClr val="tx1"/>
                </a:solidFill>
              </a:rPr>
              <a:t>revin</a:t>
            </a:r>
            <a:r>
              <a:rPr lang="en-US" sz="2000" dirty="0">
                <a:solidFill>
                  <a:schemeClr val="tx1"/>
                </a:solidFill>
              </a:rPr>
              <a:t>, </a:t>
            </a:r>
            <a:r>
              <a:rPr lang="en-US" sz="2000" dirty="0" err="1">
                <a:solidFill>
                  <a:schemeClr val="tx1"/>
                </a:solidFill>
              </a:rPr>
              <a:t>colegiul</a:t>
            </a:r>
            <a:r>
              <a:rPr lang="en-US" sz="2000" dirty="0">
                <a:solidFill>
                  <a:schemeClr val="tx1"/>
                </a:solidFill>
              </a:rPr>
              <a:t> prefectural </a:t>
            </a:r>
            <a:r>
              <a:rPr lang="en-US" sz="2000" dirty="0" err="1">
                <a:solidFill>
                  <a:schemeClr val="tx1"/>
                </a:solidFill>
              </a:rPr>
              <a:t>adoptă</a:t>
            </a:r>
            <a:r>
              <a:rPr lang="en-US" sz="2000" dirty="0">
                <a:solidFill>
                  <a:schemeClr val="tx1"/>
                </a:solidFill>
              </a:rPr>
              <a:t> </a:t>
            </a:r>
            <a:r>
              <a:rPr lang="en-US" sz="2000" dirty="0" err="1">
                <a:solidFill>
                  <a:schemeClr val="tx1"/>
                </a:solidFill>
              </a:rPr>
              <a:t>hotărâri</a:t>
            </a:r>
            <a:r>
              <a:rPr lang="en-US" sz="2000" dirty="0">
                <a:solidFill>
                  <a:schemeClr val="tx1"/>
                </a:solidFill>
              </a:rPr>
              <a:t>.</a:t>
            </a:r>
          </a:p>
          <a:p>
            <a:pPr marL="285750" indent="-285750">
              <a:buFont typeface="Wingdings" panose="05000000000000000000" pitchFamily="2" charset="2"/>
              <a:buChar char="v"/>
            </a:pPr>
            <a:endParaRPr lang="en-US" sz="2000" dirty="0">
              <a:solidFill>
                <a:schemeClr val="bg1"/>
              </a:solidFill>
            </a:endParaRPr>
          </a:p>
          <a:p>
            <a:endParaRPr lang="en-US" dirty="0"/>
          </a:p>
        </p:txBody>
      </p:sp>
    </p:spTree>
    <p:extLst>
      <p:ext uri="{BB962C8B-B14F-4D97-AF65-F5344CB8AC3E}">
        <p14:creationId xmlns:p14="http://schemas.microsoft.com/office/powerpoint/2010/main" val="392621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text 5"/>
          <p:cNvSpPr>
            <a:spLocks noGrp="1"/>
          </p:cNvSpPr>
          <p:nvPr>
            <p:ph sz="half" idx="4294967295"/>
          </p:nvPr>
        </p:nvSpPr>
        <p:spPr>
          <a:xfrm>
            <a:off x="0" y="685800"/>
            <a:ext cx="4937125" cy="3614738"/>
          </a:xfrm>
        </p:spPr>
        <p:txBody>
          <a:bodyPr>
            <a:normAutofit/>
          </a:bodyPr>
          <a:lstStyle/>
          <a:p>
            <a:endParaRPr lang="ro-RO" dirty="0"/>
          </a:p>
          <a:p>
            <a:endParaRPr lang="en-US" dirty="0"/>
          </a:p>
        </p:txBody>
      </p:sp>
      <p:sp>
        <p:nvSpPr>
          <p:cNvPr id="2" name="Dreptunghi 1"/>
          <p:cNvSpPr/>
          <p:nvPr/>
        </p:nvSpPr>
        <p:spPr>
          <a:xfrm>
            <a:off x="601362" y="197346"/>
            <a:ext cx="10486768" cy="5507662"/>
          </a:xfrm>
          <a:prstGeom prst="rect">
            <a:avLst/>
          </a:prstGeom>
        </p:spPr>
        <p:txBody>
          <a:bodyPr wrap="square">
            <a:spAutoFit/>
          </a:bodyPr>
          <a:lstStyle/>
          <a:p>
            <a:pPr marR="118745" indent="571500" algn="just">
              <a:lnSpc>
                <a:spcPct val="115000"/>
              </a:lnSpc>
              <a:spcAft>
                <a:spcPts val="0"/>
              </a:spcAft>
            </a:pPr>
            <a:endParaRPr lang="ro-RO" dirty="0">
              <a:latin typeface="Tahoma" panose="020B0604030504040204" pitchFamily="34" charset="0"/>
              <a:ea typeface="Times New Roman" panose="02020603050405020304" pitchFamily="18" charset="0"/>
              <a:cs typeface="Times New Roman" panose="02020603050405020304" pitchFamily="18" charset="0"/>
            </a:endParaRPr>
          </a:p>
          <a:p>
            <a:pPr marR="118745" indent="571500" algn="just">
              <a:lnSpc>
                <a:spcPct val="115000"/>
              </a:lnSpc>
              <a:spcAft>
                <a:spcPts val="0"/>
              </a:spcAft>
            </a:pPr>
            <a:endParaRPr lang="ro-RO" dirty="0">
              <a:latin typeface="Tahoma" panose="020B0604030504040204" pitchFamily="34" charset="0"/>
              <a:ea typeface="Times New Roman" panose="02020603050405020304" pitchFamily="18" charset="0"/>
              <a:cs typeface="Times New Roman" panose="02020603050405020304" pitchFamily="18" charset="0"/>
            </a:endParaRPr>
          </a:p>
          <a:p>
            <a:pPr marR="118745" indent="571500" algn="just">
              <a:lnSpc>
                <a:spcPct val="115000"/>
              </a:lnSpc>
              <a:spcAft>
                <a:spcPts val="0"/>
              </a:spcAft>
            </a:pPr>
            <a:endParaRPr lang="ro-RO" dirty="0">
              <a:latin typeface="Tahoma" panose="020B0604030504040204" pitchFamily="34" charset="0"/>
              <a:ea typeface="Times New Roman" panose="02020603050405020304" pitchFamily="18" charset="0"/>
              <a:cs typeface="Times New Roman" panose="02020603050405020304" pitchFamily="18" charset="0"/>
            </a:endParaRPr>
          </a:p>
          <a:p>
            <a:pPr marL="285750" marR="118745" indent="-285750" algn="just">
              <a:lnSpc>
                <a:spcPct val="115000"/>
              </a:lnSpc>
              <a:spcAft>
                <a:spcPts val="0"/>
              </a:spcAft>
              <a:buFont typeface="Wingdings" panose="05000000000000000000" pitchFamily="2" charset="2"/>
              <a:buChar char="Ø"/>
            </a:pPr>
            <a:r>
              <a:rPr lang="ro-RO" dirty="0">
                <a:latin typeface="Tahoma" panose="020B0604030504040204" pitchFamily="34" charset="0"/>
                <a:ea typeface="Times New Roman" panose="02020603050405020304" pitchFamily="18" charset="0"/>
                <a:cs typeface="Times New Roman" panose="02020603050405020304" pitchFamily="18" charset="0"/>
              </a:rPr>
              <a:t>Au fost adoptate un număr de </a:t>
            </a:r>
            <a:r>
              <a:rPr lang="ro-RO"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2 hotărâri</a:t>
            </a:r>
            <a:r>
              <a:rPr lang="ro-R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 </a:t>
            </a:r>
            <a:r>
              <a:rPr lang="ro-RO" dirty="0">
                <a:latin typeface="Tahoma" panose="020B0604030504040204" pitchFamily="34" charset="0"/>
                <a:ea typeface="Times New Roman" panose="02020603050405020304" pitchFamily="18" charset="0"/>
                <a:cs typeface="Times New Roman" panose="02020603050405020304" pitchFamily="18" charset="0"/>
              </a:rPr>
              <a:t>ale Colegiului Prefectural.</a:t>
            </a:r>
          </a:p>
          <a:p>
            <a:pPr marR="118745" algn="just">
              <a:lnSpc>
                <a:spcPct val="115000"/>
              </a:lnSpc>
              <a:spcAft>
                <a:spcPts val="0"/>
              </a:spcAft>
            </a:pPr>
            <a:endParaRPr lang="ro-RO" dirty="0">
              <a:latin typeface="Tahoma" panose="020B0604030504040204" pitchFamily="34" charset="0"/>
              <a:ea typeface="Times New Roman" panose="02020603050405020304" pitchFamily="18" charset="0"/>
              <a:cs typeface="Times New Roman" panose="02020603050405020304" pitchFamily="18" charset="0"/>
            </a:endParaRPr>
          </a:p>
          <a:p>
            <a:pPr marL="285750" marR="118745" indent="-285750" algn="just">
              <a:lnSpc>
                <a:spcPct val="115000"/>
              </a:lnSpc>
              <a:spcAft>
                <a:spcPts val="0"/>
              </a:spcAft>
              <a:buFont typeface="Wingdings" panose="05000000000000000000" pitchFamily="2" charset="2"/>
              <a:buChar char="Ø"/>
            </a:pPr>
            <a:r>
              <a:rPr lang="ro-RO" dirty="0">
                <a:latin typeface="Tahoma" panose="020B0604030504040204" pitchFamily="34" charset="0"/>
                <a:ea typeface="Times New Roman" panose="02020603050405020304" pitchFamily="18" charset="0"/>
                <a:cs typeface="Times New Roman" panose="02020603050405020304" pitchFamily="18" charset="0"/>
              </a:rPr>
              <a:t>Trimestrial s-a întocmit raportul privind activitatea Colegiului </a:t>
            </a:r>
            <a:r>
              <a:rPr lang="ro-RO" dirty="0" err="1">
                <a:latin typeface="Tahoma" panose="020B0604030504040204" pitchFamily="34" charset="0"/>
                <a:ea typeface="Times New Roman" panose="02020603050405020304" pitchFamily="18" charset="0"/>
                <a:cs typeface="Times New Roman" panose="02020603050405020304" pitchFamily="18" charset="0"/>
              </a:rPr>
              <a:t>Prefectural</a:t>
            </a:r>
            <a:r>
              <a:rPr lang="ro-RO" dirty="0">
                <a:latin typeface="Tahoma" panose="020B0604030504040204" pitchFamily="34" charset="0"/>
                <a:ea typeface="Times New Roman" panose="02020603050405020304" pitchFamily="18" charset="0"/>
                <a:cs typeface="Times New Roman" panose="02020603050405020304" pitchFamily="18" charset="0"/>
              </a:rPr>
              <a:t>, </a:t>
            </a:r>
            <a:r>
              <a:rPr lang="en-US" dirty="0">
                <a:latin typeface="Tahoma" panose="020B0604030504040204" pitchFamily="34" charset="0"/>
                <a:ea typeface="Times New Roman" panose="02020603050405020304" pitchFamily="18" charset="0"/>
                <a:cs typeface="Times New Roman" panose="02020603050405020304" pitchFamily="18" charset="0"/>
              </a:rPr>
              <a:t>care s-a </a:t>
            </a:r>
            <a:r>
              <a:rPr lang="en-US" dirty="0" err="1">
                <a:latin typeface="Tahoma" panose="020B0604030504040204" pitchFamily="34" charset="0"/>
                <a:ea typeface="Times New Roman" panose="02020603050405020304" pitchFamily="18" charset="0"/>
                <a:cs typeface="Times New Roman" panose="02020603050405020304" pitchFamily="18" charset="0"/>
              </a:rPr>
              <a:t>transmis</a:t>
            </a:r>
            <a:r>
              <a:rPr lang="en-US" dirty="0">
                <a:latin typeface="Tahoma" panose="020B0604030504040204" pitchFamily="34" charset="0"/>
                <a:ea typeface="Times New Roman" panose="02020603050405020304" pitchFamily="18" charset="0"/>
                <a:cs typeface="Times New Roman" panose="02020603050405020304" pitchFamily="18" charset="0"/>
              </a:rPr>
              <a:t> </a:t>
            </a:r>
            <a:r>
              <a:rPr lang="en-US" dirty="0" err="1">
                <a:latin typeface="Tahoma" panose="020B0604030504040204" pitchFamily="34" charset="0"/>
                <a:ea typeface="Times New Roman" panose="02020603050405020304" pitchFamily="18" charset="0"/>
                <a:cs typeface="Times New Roman" panose="02020603050405020304" pitchFamily="18" charset="0"/>
              </a:rPr>
              <a:t>către</a:t>
            </a:r>
            <a:r>
              <a:rPr lang="en-US" dirty="0">
                <a:latin typeface="Tahoma" panose="020B0604030504040204" pitchFamily="34" charset="0"/>
                <a:ea typeface="Times New Roman" panose="02020603050405020304" pitchFamily="18" charset="0"/>
                <a:cs typeface="Times New Roman" panose="02020603050405020304" pitchFamily="18" charset="0"/>
              </a:rPr>
              <a:t> </a:t>
            </a:r>
            <a:r>
              <a:rPr lang="en-US" dirty="0" err="1">
                <a:latin typeface="Tahoma" panose="020B0604030504040204" pitchFamily="34" charset="0"/>
                <a:ea typeface="Times New Roman" panose="02020603050405020304" pitchFamily="18" charset="0"/>
                <a:cs typeface="Times New Roman" panose="02020603050405020304" pitchFamily="18" charset="0"/>
              </a:rPr>
              <a:t>Ministerul</a:t>
            </a:r>
            <a:r>
              <a:rPr lang="en-US" dirty="0">
                <a:latin typeface="Tahoma" panose="020B0604030504040204" pitchFamily="34" charset="0"/>
                <a:ea typeface="Times New Roman" panose="02020603050405020304" pitchFamily="18" charset="0"/>
                <a:cs typeface="Times New Roman" panose="02020603050405020304" pitchFamily="18" charset="0"/>
              </a:rPr>
              <a:t> </a:t>
            </a:r>
            <a:r>
              <a:rPr lang="en-US" dirty="0" err="1">
                <a:latin typeface="Tahoma" panose="020B0604030504040204" pitchFamily="34" charset="0"/>
                <a:ea typeface="Times New Roman" panose="02020603050405020304" pitchFamily="18" charset="0"/>
                <a:cs typeface="Times New Roman" panose="02020603050405020304" pitchFamily="18" charset="0"/>
              </a:rPr>
              <a:t>Afacerilor</a:t>
            </a:r>
            <a:r>
              <a:rPr lang="en-US" dirty="0">
                <a:latin typeface="Tahoma" panose="020B0604030504040204" pitchFamily="34" charset="0"/>
                <a:ea typeface="Times New Roman" panose="02020603050405020304" pitchFamily="18" charset="0"/>
                <a:cs typeface="Times New Roman" panose="02020603050405020304" pitchFamily="18" charset="0"/>
              </a:rPr>
              <a:t> Interne</a:t>
            </a:r>
            <a:r>
              <a:rPr lang="ro-RO" dirty="0">
                <a:latin typeface="Tahoma" panose="020B0604030504040204" pitchFamily="34" charset="0"/>
                <a:ea typeface="Times New Roman" panose="02020603050405020304" pitchFamily="18" charset="0"/>
                <a:cs typeface="Times New Roman" panose="02020603050405020304" pitchFamily="18" charset="0"/>
              </a:rPr>
              <a:t>,</a:t>
            </a:r>
            <a:r>
              <a:rPr lang="en-US" dirty="0">
                <a:latin typeface="Tahoma" panose="020B0604030504040204" pitchFamily="34" charset="0"/>
                <a:ea typeface="Times New Roman" panose="02020603050405020304" pitchFamily="18" charset="0"/>
                <a:cs typeface="Times New Roman" panose="02020603050405020304" pitchFamily="18" charset="0"/>
              </a:rPr>
              <a:t> </a:t>
            </a:r>
            <a:r>
              <a:rPr lang="en-US" dirty="0" err="1">
                <a:latin typeface="Tahoma" panose="020B0604030504040204" pitchFamily="34" charset="0"/>
                <a:ea typeface="Times New Roman" panose="02020603050405020304" pitchFamily="18" charset="0"/>
                <a:cs typeface="Times New Roman" panose="02020603050405020304" pitchFamily="18" charset="0"/>
              </a:rPr>
              <a:t>rezultând</a:t>
            </a:r>
            <a:r>
              <a:rPr lang="en-US" dirty="0">
                <a:latin typeface="Tahoma" panose="020B0604030504040204" pitchFamily="34" charset="0"/>
                <a:ea typeface="Times New Roman" panose="02020603050405020304" pitchFamily="18" charset="0"/>
                <a:cs typeface="Times New Roman" panose="02020603050405020304" pitchFamily="18" charset="0"/>
              </a:rPr>
              <a:t> </a:t>
            </a:r>
            <a:r>
              <a:rPr lang="en-US"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4 </a:t>
            </a:r>
            <a:r>
              <a:rPr lang="en-US" b="1" dirty="0" err="1">
                <a:solidFill>
                  <a:schemeClr val="bg1"/>
                </a:solidFill>
                <a:latin typeface="Tahoma" panose="020B0604030504040204" pitchFamily="34" charset="0"/>
                <a:ea typeface="Times New Roman" panose="02020603050405020304" pitchFamily="18" charset="0"/>
                <a:cs typeface="Times New Roman" panose="02020603050405020304" pitchFamily="18" charset="0"/>
              </a:rPr>
              <a:t>rapoarte</a:t>
            </a:r>
            <a:r>
              <a:rPr lang="en-US"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 </a:t>
            </a:r>
            <a:r>
              <a:rPr lang="en-US" b="1" dirty="0" err="1">
                <a:solidFill>
                  <a:schemeClr val="bg1"/>
                </a:solidFill>
                <a:latin typeface="Tahoma" panose="020B0604030504040204" pitchFamily="34" charset="0"/>
                <a:ea typeface="Times New Roman" panose="02020603050405020304" pitchFamily="18" charset="0"/>
                <a:cs typeface="Times New Roman" panose="02020603050405020304" pitchFamily="18" charset="0"/>
              </a:rPr>
              <a:t>trimestriale</a:t>
            </a:r>
            <a:r>
              <a:rPr lang="en-US" dirty="0">
                <a:latin typeface="Tahoma" panose="020B0604030504040204" pitchFamily="34" charset="0"/>
                <a:ea typeface="Times New Roman" panose="02020603050405020304" pitchFamily="18" charset="0"/>
                <a:cs typeface="Times New Roman" panose="02020603050405020304" pitchFamily="18" charset="0"/>
              </a:rPr>
              <a:t>. </a:t>
            </a:r>
            <a:endParaRPr lang="ro-RO" dirty="0">
              <a:latin typeface="Tahoma" panose="020B0604030504040204" pitchFamily="34" charset="0"/>
              <a:ea typeface="Times New Roman" panose="02020603050405020304" pitchFamily="18" charset="0"/>
              <a:cs typeface="Times New Roman" panose="02020603050405020304" pitchFamily="18" charset="0"/>
            </a:endParaRPr>
          </a:p>
          <a:p>
            <a:pPr marR="118745" algn="just">
              <a:lnSpc>
                <a:spcPct val="115000"/>
              </a:lnSpc>
              <a:spcAft>
                <a:spcPts val="0"/>
              </a:spcAft>
            </a:pPr>
            <a:endParaRPr lang="ro-RO" dirty="0">
              <a:latin typeface="Calibri" panose="020F0502020204030204" pitchFamily="34" charset="0"/>
              <a:ea typeface="Times New Roman" panose="02020603050405020304" pitchFamily="18" charset="0"/>
              <a:cs typeface="Times New Roman" panose="02020603050405020304" pitchFamily="18" charset="0"/>
            </a:endParaRPr>
          </a:p>
          <a:p>
            <a:pPr marL="285750" marR="118745" indent="-285750" algn="just">
              <a:lnSpc>
                <a:spcPct val="115000"/>
              </a:lnSpc>
              <a:spcAft>
                <a:spcPts val="0"/>
              </a:spcAft>
              <a:buFont typeface="Wingdings" panose="05000000000000000000" pitchFamily="2" charset="2"/>
              <a:buChar char="Ø"/>
            </a:pPr>
            <a:r>
              <a:rPr lang="ro-RO" dirty="0">
                <a:latin typeface="Tahoma" panose="020B0604030504040204" pitchFamily="34" charset="0"/>
                <a:ea typeface="Times New Roman" panose="02020603050405020304" pitchFamily="18" charset="0"/>
                <a:cs typeface="Times New Roman" panose="02020603050405020304" pitchFamily="18" charset="0"/>
              </a:rPr>
              <a:t>Pe parcursul anului </a:t>
            </a:r>
            <a:r>
              <a:rPr lang="ro-RO" dirty="0" smtClean="0">
                <a:latin typeface="Tahoma" panose="020B0604030504040204" pitchFamily="34" charset="0"/>
                <a:ea typeface="Times New Roman" panose="02020603050405020304" pitchFamily="18" charset="0"/>
                <a:cs typeface="Times New Roman" panose="02020603050405020304" pitchFamily="18" charset="0"/>
              </a:rPr>
              <a:t>2025 </a:t>
            </a:r>
            <a:r>
              <a:rPr lang="ro-RO" dirty="0">
                <a:latin typeface="Tahoma" panose="020B0604030504040204" pitchFamily="34" charset="0"/>
                <a:ea typeface="Times New Roman" panose="02020603050405020304" pitchFamily="18" charset="0"/>
                <a:cs typeface="Times New Roman" panose="02020603050405020304" pitchFamily="18" charset="0"/>
              </a:rPr>
              <a:t>au fost emise </a:t>
            </a:r>
            <a:r>
              <a:rPr lang="ro-RO"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11 ordine</a:t>
            </a:r>
            <a:r>
              <a:rPr lang="ro-R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 </a:t>
            </a:r>
            <a:r>
              <a:rPr lang="ro-RO" dirty="0">
                <a:latin typeface="Tahoma" panose="020B0604030504040204" pitchFamily="34" charset="0"/>
                <a:ea typeface="Times New Roman" panose="02020603050405020304" pitchFamily="18" charset="0"/>
                <a:cs typeface="Times New Roman" panose="02020603050405020304" pitchFamily="18" charset="0"/>
              </a:rPr>
              <a:t>privind actualizarea componenţei Colegiului Prefectural constituit la nivelul judeţului Constanţa și un număr de </a:t>
            </a:r>
            <a:r>
              <a:rPr lang="ro-RO"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13 ordine</a:t>
            </a:r>
            <a:r>
              <a:rPr lang="ro-RO"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r>
              <a:rPr lang="ro-RO" dirty="0">
                <a:latin typeface="Tahoma" panose="020B0604030504040204" pitchFamily="34" charset="0"/>
                <a:ea typeface="Times New Roman" panose="02020603050405020304" pitchFamily="18" charset="0"/>
                <a:cs typeface="Times New Roman" panose="02020603050405020304" pitchFamily="18" charset="0"/>
              </a:rPr>
              <a:t>privind convocarea Colegiului Prefectural. </a:t>
            </a:r>
          </a:p>
          <a:p>
            <a:pPr marR="118745" algn="just">
              <a:lnSpc>
                <a:spcPct val="115000"/>
              </a:lnSpc>
              <a:spcAft>
                <a:spcPts val="0"/>
              </a:spcAft>
            </a:pPr>
            <a:endParaRPr lang="ro-RO" dirty="0">
              <a:latin typeface="Calibri" panose="020F0502020204030204" pitchFamily="34" charset="0"/>
              <a:ea typeface="Times New Roman" panose="02020603050405020304" pitchFamily="18" charset="0"/>
              <a:cs typeface="Times New Roman" panose="02020603050405020304" pitchFamily="18" charset="0"/>
            </a:endParaRPr>
          </a:p>
          <a:p>
            <a:pPr marL="285750" marR="118745" indent="-285750" algn="just">
              <a:lnSpc>
                <a:spcPct val="115000"/>
              </a:lnSpc>
              <a:spcAft>
                <a:spcPts val="0"/>
              </a:spcAft>
              <a:buFont typeface="Wingdings" panose="05000000000000000000" pitchFamily="2" charset="2"/>
              <a:buChar char="Ø"/>
            </a:pPr>
            <a:r>
              <a:rPr lang="ro-RO" dirty="0">
                <a:latin typeface="Tahoma" panose="020B0604030504040204" pitchFamily="34" charset="0"/>
                <a:ea typeface="Times New Roman" panose="02020603050405020304" pitchFamily="18" charset="0"/>
                <a:cs typeface="Times New Roman" panose="02020603050405020304" pitchFamily="18" charset="0"/>
              </a:rPr>
              <a:t>Monitorizarea activității serviciilor publice deconcentrate ale ministerelor și ale celorlalte organe ale administrației publice centrale organizate în județ s-a realizat prin intermediul celor </a:t>
            </a:r>
            <a:r>
              <a:rPr lang="ro-RO"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258 rapoarte lunare</a:t>
            </a:r>
            <a:r>
              <a:rPr lang="ro-RO" dirty="0">
                <a:latin typeface="Tahoma" panose="020B0604030504040204" pitchFamily="34" charset="0"/>
                <a:ea typeface="Times New Roman" panose="02020603050405020304" pitchFamily="18" charset="0"/>
                <a:cs typeface="Times New Roman" panose="02020603050405020304" pitchFamily="18" charset="0"/>
              </a:rPr>
              <a:t> primite de la instituții, conform Hotărârii nr. </a:t>
            </a:r>
            <a:r>
              <a:rPr lang="ro-RO" dirty="0" smtClean="0">
                <a:latin typeface="Tahoma" panose="020B0604030504040204" pitchFamily="34" charset="0"/>
                <a:ea typeface="Times New Roman" panose="02020603050405020304" pitchFamily="18" charset="0"/>
                <a:cs typeface="Times New Roman" panose="02020603050405020304" pitchFamily="18" charset="0"/>
              </a:rPr>
              <a:t>2/2025 </a:t>
            </a:r>
            <a:r>
              <a:rPr lang="ro-RO" dirty="0">
                <a:latin typeface="Tahoma" panose="020B0604030504040204" pitchFamily="34" charset="0"/>
                <a:ea typeface="Times New Roman" panose="02020603050405020304" pitchFamily="18" charset="0"/>
                <a:cs typeface="Times New Roman" panose="02020603050405020304" pitchFamily="18" charset="0"/>
              </a:rPr>
              <a:t>a Colegiului Prefectural. Centralizarea rapoartelor primite de la instituții </a:t>
            </a:r>
            <a:r>
              <a:rPr lang="ro-RO" dirty="0" smtClean="0">
                <a:latin typeface="Tahoma" panose="020B0604030504040204" pitchFamily="34" charset="0"/>
                <a:ea typeface="Times New Roman" panose="02020603050405020304" pitchFamily="18" charset="0"/>
                <a:cs typeface="Times New Roman" panose="02020603050405020304" pitchFamily="18" charset="0"/>
              </a:rPr>
              <a:t>a </a:t>
            </a:r>
            <a:r>
              <a:rPr lang="ro-RO" dirty="0">
                <a:latin typeface="Tahoma" panose="020B0604030504040204" pitchFamily="34" charset="0"/>
                <a:ea typeface="Times New Roman" panose="02020603050405020304" pitchFamily="18" charset="0"/>
                <a:cs typeface="Times New Roman" panose="02020603050405020304" pitchFamily="18" charset="0"/>
              </a:rPr>
              <a:t>făcut obiectul a </a:t>
            </a:r>
            <a:r>
              <a:rPr lang="ro-RO"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12 rapoarte centralizatoare lunare.</a:t>
            </a:r>
            <a:r>
              <a:rPr lang="ro-RO" dirty="0">
                <a:latin typeface="Tahoma" panose="020B060403050404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86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1"/>
          <p:cNvSpPr>
            <a:spLocks noGrp="1"/>
          </p:cNvSpPr>
          <p:nvPr>
            <p:ph type="title"/>
          </p:nvPr>
        </p:nvSpPr>
        <p:spPr>
          <a:xfrm>
            <a:off x="706374" y="493828"/>
            <a:ext cx="10805922" cy="629944"/>
          </a:xfrm>
        </p:spPr>
        <p:txBody>
          <a:bodyPr>
            <a:normAutofit fontScale="90000"/>
          </a:bodyPr>
          <a:lstStyle/>
          <a:p>
            <a:r>
              <a:rPr lang="en-US" sz="2800" cap="none" dirty="0" err="1">
                <a:solidFill>
                  <a:srgbClr val="FF0000"/>
                </a:solidFill>
              </a:rPr>
              <a:t>În</a:t>
            </a:r>
            <a:r>
              <a:rPr lang="en-US" sz="2800" cap="none" dirty="0">
                <a:solidFill>
                  <a:srgbClr val="FF0000"/>
                </a:solidFill>
              </a:rPr>
              <a:t> </a:t>
            </a:r>
            <a:r>
              <a:rPr lang="en-US" sz="2800" cap="none" dirty="0" err="1">
                <a:solidFill>
                  <a:srgbClr val="FF0000"/>
                </a:solidFill>
              </a:rPr>
              <a:t>anul</a:t>
            </a:r>
            <a:r>
              <a:rPr lang="en-US" sz="2800" cap="none" dirty="0">
                <a:solidFill>
                  <a:srgbClr val="FF0000"/>
                </a:solidFill>
              </a:rPr>
              <a:t> 202</a:t>
            </a:r>
            <a:r>
              <a:rPr lang="ro-RO" sz="2800" cap="none" dirty="0">
                <a:solidFill>
                  <a:srgbClr val="FF0000"/>
                </a:solidFill>
              </a:rPr>
              <a:t>5</a:t>
            </a:r>
            <a:r>
              <a:rPr lang="en-US" sz="2800" cap="none" dirty="0">
                <a:solidFill>
                  <a:srgbClr val="FF0000"/>
                </a:solidFill>
              </a:rPr>
              <a:t> </a:t>
            </a:r>
            <a:r>
              <a:rPr lang="ro-RO" sz="2800" cap="none" dirty="0">
                <a:solidFill>
                  <a:srgbClr val="FF0000"/>
                </a:solidFill>
              </a:rPr>
              <a:t>C</a:t>
            </a:r>
            <a:r>
              <a:rPr lang="en-US" sz="2800" cap="none" dirty="0" err="1">
                <a:solidFill>
                  <a:srgbClr val="FF0000"/>
                </a:solidFill>
              </a:rPr>
              <a:t>olegiul</a:t>
            </a:r>
            <a:r>
              <a:rPr lang="en-US" sz="2800" cap="none" dirty="0">
                <a:solidFill>
                  <a:srgbClr val="FF0000"/>
                </a:solidFill>
              </a:rPr>
              <a:t> </a:t>
            </a:r>
            <a:r>
              <a:rPr lang="ro-RO" sz="2800" cap="none" dirty="0">
                <a:solidFill>
                  <a:srgbClr val="FF0000"/>
                </a:solidFill>
              </a:rPr>
              <a:t>P</a:t>
            </a:r>
            <a:r>
              <a:rPr lang="en-US" sz="2800" cap="none" dirty="0" err="1">
                <a:solidFill>
                  <a:srgbClr val="FF0000"/>
                </a:solidFill>
              </a:rPr>
              <a:t>refectural</a:t>
            </a:r>
            <a:r>
              <a:rPr lang="en-US" sz="2800" cap="none" dirty="0">
                <a:solidFill>
                  <a:srgbClr val="FF0000"/>
                </a:solidFill>
              </a:rPr>
              <a:t> s-a </a:t>
            </a:r>
            <a:r>
              <a:rPr lang="en-US" sz="2800" cap="none" dirty="0" err="1">
                <a:solidFill>
                  <a:srgbClr val="FF0000"/>
                </a:solidFill>
              </a:rPr>
              <a:t>întrunit</a:t>
            </a:r>
            <a:r>
              <a:rPr lang="en-US" sz="2800" cap="none" dirty="0">
                <a:solidFill>
                  <a:srgbClr val="FF0000"/>
                </a:solidFill>
              </a:rPr>
              <a:t> </a:t>
            </a:r>
            <a:r>
              <a:rPr lang="en-US" sz="2800" cap="none" dirty="0" err="1">
                <a:solidFill>
                  <a:srgbClr val="FF0000"/>
                </a:solidFill>
              </a:rPr>
              <a:t>în</a:t>
            </a:r>
            <a:r>
              <a:rPr lang="en-US" sz="2800" cap="none" dirty="0">
                <a:solidFill>
                  <a:srgbClr val="FF0000"/>
                </a:solidFill>
              </a:rPr>
              <a:t> </a:t>
            </a:r>
            <a:r>
              <a:rPr lang="en-US" sz="2800" b="1" cap="none" dirty="0">
                <a:solidFill>
                  <a:srgbClr val="FF0000"/>
                </a:solidFill>
              </a:rPr>
              <a:t>1</a:t>
            </a:r>
            <a:r>
              <a:rPr lang="ro-RO" sz="2800" b="1" cap="none" dirty="0">
                <a:solidFill>
                  <a:srgbClr val="FF0000"/>
                </a:solidFill>
              </a:rPr>
              <a:t>2</a:t>
            </a:r>
            <a:r>
              <a:rPr lang="en-US" sz="2800" cap="none" dirty="0">
                <a:solidFill>
                  <a:srgbClr val="FF0000"/>
                </a:solidFill>
              </a:rPr>
              <a:t> </a:t>
            </a:r>
            <a:r>
              <a:rPr lang="en-US" sz="2800" b="1" cap="none" dirty="0" err="1">
                <a:solidFill>
                  <a:srgbClr val="FF0000"/>
                </a:solidFill>
              </a:rPr>
              <a:t>ședințe</a:t>
            </a:r>
            <a:r>
              <a:rPr lang="ro-RO" sz="2800" b="1" cap="none" dirty="0">
                <a:solidFill>
                  <a:srgbClr val="FF0000"/>
                </a:solidFill>
              </a:rPr>
              <a:t>, cu prezența fizică a tuturor membrilor </a:t>
            </a:r>
            <a:endParaRPr lang="en-US" sz="2800" dirty="0"/>
          </a:p>
        </p:txBody>
      </p:sp>
      <p:sp>
        <p:nvSpPr>
          <p:cNvPr id="7" name="Titlu 1"/>
          <p:cNvSpPr txBox="1">
            <a:spLocks/>
          </p:cNvSpPr>
          <p:nvPr/>
        </p:nvSpPr>
        <p:spPr>
          <a:xfrm>
            <a:off x="836612" y="4548366"/>
            <a:ext cx="10358610" cy="159706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8" name="Titlu 1"/>
          <p:cNvSpPr txBox="1">
            <a:spLocks/>
          </p:cNvSpPr>
          <p:nvPr/>
        </p:nvSpPr>
        <p:spPr>
          <a:xfrm>
            <a:off x="859803" y="913572"/>
            <a:ext cx="10312228" cy="62994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8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2638" y="1636776"/>
            <a:ext cx="5590291" cy="4307652"/>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189" y="1636776"/>
            <a:ext cx="5765407" cy="4690871"/>
          </a:xfrm>
          <a:prstGeom prst="rect">
            <a:avLst/>
          </a:prstGeom>
        </p:spPr>
      </p:pic>
    </p:spTree>
    <p:extLst>
      <p:ext uri="{BB962C8B-B14F-4D97-AF65-F5344CB8AC3E}">
        <p14:creationId xmlns:p14="http://schemas.microsoft.com/office/powerpoint/2010/main" val="144584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49642" y="123569"/>
            <a:ext cx="10717427" cy="930874"/>
          </a:xfrm>
        </p:spPr>
        <p:txBody>
          <a:bodyPr>
            <a:noAutofit/>
          </a:bodyPr>
          <a:lstStyle/>
          <a:p>
            <a:r>
              <a:rPr lang="ro-RO" sz="2800" b="1" cap="none" dirty="0">
                <a:solidFill>
                  <a:srgbClr val="FF0000"/>
                </a:solidFill>
              </a:rPr>
              <a:t>Tematica anului 2025 :</a:t>
            </a:r>
            <a:endParaRPr lang="en-US" sz="2800" b="1" cap="none" dirty="0">
              <a:solidFill>
                <a:srgbClr val="FF0000"/>
              </a:solidFill>
            </a:endParaRPr>
          </a:p>
        </p:txBody>
      </p:sp>
      <p:sp>
        <p:nvSpPr>
          <p:cNvPr id="3" name="Substituent text 2"/>
          <p:cNvSpPr>
            <a:spLocks noGrp="1"/>
          </p:cNvSpPr>
          <p:nvPr>
            <p:ph type="body" idx="1"/>
          </p:nvPr>
        </p:nvSpPr>
        <p:spPr>
          <a:xfrm>
            <a:off x="69609" y="1054443"/>
            <a:ext cx="11730681" cy="5684109"/>
          </a:xfrm>
        </p:spPr>
        <p:txBody>
          <a:bodyPr>
            <a:noAutofit/>
          </a:bodyPr>
          <a:lstStyle/>
          <a:p>
            <a:pPr algn="just"/>
            <a:r>
              <a:rPr lang="ro-RO" sz="2000" dirty="0">
                <a:solidFill>
                  <a:schemeClr val="tx1"/>
                </a:solidFill>
              </a:rPr>
              <a:t>-Condiții de pensionare la limită de vârstă conform Legii nr. 360/2023 privind sistemul public de pensii;</a:t>
            </a:r>
          </a:p>
          <a:p>
            <a:pPr algn="just"/>
            <a:r>
              <a:rPr lang="ro-RO" sz="2000" dirty="0">
                <a:solidFill>
                  <a:schemeClr val="tx1"/>
                </a:solidFill>
              </a:rPr>
              <a:t>-Pesta Micilor Rumegătoare: epidemiologie, evoluție, măsuri de prevenire;</a:t>
            </a:r>
          </a:p>
          <a:p>
            <a:pPr algn="just"/>
            <a:r>
              <a:rPr lang="pt-BR" sz="2000" dirty="0">
                <a:solidFill>
                  <a:schemeClr val="tx1"/>
                </a:solidFill>
              </a:rPr>
              <a:t>-Gradul de realizare a programului de încasări repartizat A.J.F.P. Constanţa în anul 2024, ponderea încasărilor prin plată voluntară  cât şi impactul în total încasări a prevederilor O.U.G. 107/2024 pentru reglementarea unor măsuri fiscal-bugetare în domeniul gestionării creanţelor bugetare şi a deficitului bugetar pentru bugetul general consolidat al României în anul 2024, precum şi pentru modificarea şi completarea unor acte normative;</a:t>
            </a:r>
            <a:endParaRPr lang="ro-RO" sz="2000" dirty="0">
              <a:solidFill>
                <a:schemeClr val="tx1"/>
              </a:solidFill>
            </a:endParaRPr>
          </a:p>
          <a:p>
            <a:pPr algn="just"/>
            <a:r>
              <a:rPr lang="ro-RO" sz="2000" dirty="0">
                <a:solidFill>
                  <a:schemeClr val="tx1"/>
                </a:solidFill>
              </a:rPr>
              <a:t>-Dezastrele înregistrate la nivelul județului Constanța ca urmare a acțiunilor de igienizare prin incendiere a terenurilor de vegetație uscată, resturi vegetale și a pajiștilor permanente,  precum și măsurile necesar a fi implementate pentru diminuarea consecintelor și efectelor negative generate de acestea;</a:t>
            </a:r>
          </a:p>
          <a:p>
            <a:pPr algn="just"/>
            <a:r>
              <a:rPr lang="ro-RO" sz="2000" dirty="0">
                <a:solidFill>
                  <a:schemeClr val="tx1"/>
                </a:solidFill>
              </a:rPr>
              <a:t>-Prezentarea măsurilor pentru perioada sărbătorilor pascale;</a:t>
            </a:r>
          </a:p>
          <a:p>
            <a:pPr algn="r"/>
            <a:r>
              <a:rPr lang="ro-RO" sz="2000" b="1" dirty="0">
                <a:solidFill>
                  <a:srgbClr val="FF0000"/>
                </a:solidFill>
                <a:latin typeface="Algerian" panose="04020705040A02060702" pitchFamily="82" charset="0"/>
              </a:rPr>
              <a:t>                     </a:t>
            </a:r>
          </a:p>
          <a:p>
            <a:pPr algn="r"/>
            <a:r>
              <a:rPr lang="ro-RO" sz="2000" b="1" dirty="0">
                <a:solidFill>
                  <a:srgbClr val="FF0000"/>
                </a:solidFill>
                <a:latin typeface="Algerian" panose="04020705040A02060702" pitchFamily="82" charset="0"/>
              </a:rPr>
              <a:t>1/6</a:t>
            </a:r>
            <a:endParaRPr lang="en-US" sz="20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81548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329596" y="116647"/>
            <a:ext cx="11384691" cy="6972678"/>
          </a:xfrm>
          <a:prstGeom prst="rect">
            <a:avLst/>
          </a:prstGeom>
        </p:spPr>
        <p:txBody>
          <a:bodyPr wrap="square">
            <a:spAutoFit/>
          </a:bodyPr>
          <a:lstStyle/>
          <a:p>
            <a:r>
              <a:rPr lang="ro-RO" sz="2000" dirty="0"/>
              <a:t>-Sezon estival 2025:</a:t>
            </a:r>
          </a:p>
          <a:p>
            <a:r>
              <a:rPr lang="en-US" sz="2000" dirty="0"/>
              <a:t>   -</a:t>
            </a:r>
            <a:r>
              <a:rPr lang="en-US" sz="2000" dirty="0" err="1"/>
              <a:t>Prezentarea</a:t>
            </a:r>
            <a:r>
              <a:rPr lang="en-US" sz="2000" dirty="0"/>
              <a:t> </a:t>
            </a:r>
            <a:r>
              <a:rPr lang="en-US" sz="2000" dirty="0" err="1"/>
              <a:t>activităților</a:t>
            </a:r>
            <a:r>
              <a:rPr lang="en-US" sz="2000" dirty="0"/>
              <a:t> </a:t>
            </a:r>
            <a:r>
              <a:rPr lang="en-US" sz="2000" dirty="0" err="1"/>
              <a:t>derulate</a:t>
            </a:r>
            <a:r>
              <a:rPr lang="en-US" sz="2000" dirty="0"/>
              <a:t> </a:t>
            </a:r>
            <a:r>
              <a:rPr lang="en-US" sz="2000" dirty="0" err="1"/>
              <a:t>în</a:t>
            </a:r>
            <a:r>
              <a:rPr lang="en-US" sz="2000" dirty="0"/>
              <a:t> </a:t>
            </a:r>
            <a:r>
              <a:rPr lang="en-US" sz="2000" dirty="0" err="1"/>
              <a:t>contextul</a:t>
            </a:r>
            <a:r>
              <a:rPr lang="en-US" sz="2000" dirty="0"/>
              <a:t> </a:t>
            </a:r>
            <a:r>
              <a:rPr lang="en-US" sz="2000" dirty="0" err="1"/>
              <a:t>deschiderii</a:t>
            </a:r>
            <a:r>
              <a:rPr lang="en-US" sz="2000" dirty="0"/>
              <a:t> </a:t>
            </a:r>
            <a:r>
              <a:rPr lang="en-US" sz="2000" dirty="0" err="1"/>
              <a:t>sezonului</a:t>
            </a:r>
            <a:r>
              <a:rPr lang="en-US" sz="2000" dirty="0"/>
              <a:t> </a:t>
            </a:r>
            <a:r>
              <a:rPr lang="en-US" sz="2000" dirty="0" err="1"/>
              <a:t>estival</a:t>
            </a:r>
            <a:r>
              <a:rPr lang="en-US" sz="2000" dirty="0"/>
              <a:t> 2025;</a:t>
            </a:r>
            <a:endParaRPr lang="ro-RO" sz="2000" dirty="0"/>
          </a:p>
          <a:p>
            <a:r>
              <a:rPr lang="ro-RO" sz="2000" dirty="0"/>
              <a:t>   -Identificarea unor soluții de resistematizare a traficului pentru creșterea fluenței rutiere pe varianta Eforie Nord (DN39);</a:t>
            </a:r>
          </a:p>
          <a:p>
            <a:r>
              <a:rPr lang="ro-RO" sz="2000" dirty="0"/>
              <a:t>   -Informare privind activitățile specifice desfășurate de Administrația Bazinală de Apă Dobrogea - Litoral Constanța pentru pregătirea suprafețelor de plajele din administrare, în vederea pregătirii sezonului estival 2025;</a:t>
            </a:r>
          </a:p>
          <a:p>
            <a:endParaRPr lang="ro-RO" sz="1000" dirty="0"/>
          </a:p>
          <a:p>
            <a:r>
              <a:rPr lang="ro-RO" sz="2000" dirty="0"/>
              <a:t>-Aspecte privind inventarul preliminar al siturilor potential contaminate, contaminate și remediate la nivelul județului Constanța;</a:t>
            </a:r>
          </a:p>
          <a:p>
            <a:endParaRPr lang="ro-RO" sz="1000" dirty="0"/>
          </a:p>
          <a:p>
            <a:r>
              <a:rPr lang="ro-RO" sz="2000" dirty="0"/>
              <a:t>-</a:t>
            </a:r>
            <a:r>
              <a:rPr lang="pt-BR" sz="2000" dirty="0"/>
              <a:t>Derularea Planului Național de Prevenire și Combatere a cancerului;</a:t>
            </a:r>
            <a:endParaRPr lang="ro-RO" sz="2000" dirty="0"/>
          </a:p>
          <a:p>
            <a:endParaRPr lang="ro-RO" sz="1000" dirty="0"/>
          </a:p>
          <a:p>
            <a:r>
              <a:rPr lang="ro-RO" sz="2000" dirty="0"/>
              <a:t>-Modul de respectare de către angajatori, </a:t>
            </a:r>
            <a:r>
              <a:rPr lang="en-US" sz="2000" dirty="0" err="1"/>
              <a:t>în</a:t>
            </a:r>
            <a:r>
              <a:rPr lang="en-US" sz="2000" dirty="0"/>
              <a:t> </a:t>
            </a:r>
            <a:r>
              <a:rPr lang="en-US" sz="2000" dirty="0" err="1"/>
              <a:t>relațiile</a:t>
            </a:r>
            <a:r>
              <a:rPr lang="en-US" sz="2000" dirty="0"/>
              <a:t> de </a:t>
            </a:r>
            <a:r>
              <a:rPr lang="en-US" sz="2000" dirty="0" err="1"/>
              <a:t>muncă</a:t>
            </a:r>
            <a:r>
              <a:rPr lang="en-US" sz="2000" dirty="0"/>
              <a:t>, </a:t>
            </a:r>
            <a:r>
              <a:rPr lang="ro-RO" sz="2000" dirty="0"/>
              <a:t>a prevederilor </a:t>
            </a:r>
            <a:r>
              <a:rPr lang="en-US" sz="2000" dirty="0" err="1"/>
              <a:t>Legii</a:t>
            </a:r>
            <a:r>
              <a:rPr lang="en-US" sz="2000" dirty="0"/>
              <a:t> </a:t>
            </a:r>
            <a:r>
              <a:rPr lang="en-US" sz="2000" dirty="0" err="1"/>
              <a:t>nr</a:t>
            </a:r>
            <a:r>
              <a:rPr lang="en-US" sz="2000" dirty="0"/>
              <a:t>. 202/2002 </a:t>
            </a:r>
            <a:r>
              <a:rPr lang="en-US" sz="2000" dirty="0" err="1"/>
              <a:t>privind</a:t>
            </a:r>
            <a:r>
              <a:rPr lang="en-US" sz="2000" dirty="0"/>
              <a:t> </a:t>
            </a:r>
            <a:r>
              <a:rPr lang="en-US" sz="2000" dirty="0" err="1"/>
              <a:t>egalitatea</a:t>
            </a:r>
            <a:r>
              <a:rPr lang="en-US" sz="2000" dirty="0"/>
              <a:t> de </a:t>
            </a:r>
            <a:r>
              <a:rPr lang="en-US" sz="2000" dirty="0" err="1"/>
              <a:t>şanse</a:t>
            </a:r>
            <a:r>
              <a:rPr lang="en-US" sz="2000" dirty="0"/>
              <a:t> </a:t>
            </a:r>
            <a:r>
              <a:rPr lang="en-US" sz="2000" dirty="0" err="1"/>
              <a:t>şi</a:t>
            </a:r>
            <a:r>
              <a:rPr lang="en-US" sz="2000" dirty="0"/>
              <a:t> de </a:t>
            </a:r>
            <a:r>
              <a:rPr lang="en-US" sz="2000" dirty="0" err="1"/>
              <a:t>tratament</a:t>
            </a:r>
            <a:r>
              <a:rPr lang="en-US" sz="2000" dirty="0"/>
              <a:t> </a:t>
            </a:r>
            <a:r>
              <a:rPr lang="en-US" sz="2000" dirty="0" err="1"/>
              <a:t>între</a:t>
            </a:r>
            <a:r>
              <a:rPr lang="en-US" sz="2000" dirty="0"/>
              <a:t> </a:t>
            </a:r>
            <a:r>
              <a:rPr lang="en-US" sz="2000" dirty="0" err="1"/>
              <a:t>femei</a:t>
            </a:r>
            <a:r>
              <a:rPr lang="en-US" sz="2000" dirty="0"/>
              <a:t> </a:t>
            </a:r>
            <a:r>
              <a:rPr lang="en-US" sz="2000" dirty="0" err="1"/>
              <a:t>şi</a:t>
            </a:r>
            <a:r>
              <a:rPr lang="en-US" sz="2000" dirty="0"/>
              <a:t> </a:t>
            </a:r>
            <a:r>
              <a:rPr lang="en-US" sz="2000" dirty="0" err="1"/>
              <a:t>bărbaţi</a:t>
            </a:r>
            <a:r>
              <a:rPr lang="en-US" sz="2000" dirty="0"/>
              <a:t>;</a:t>
            </a:r>
            <a:endParaRPr lang="ro-RO" sz="2000" dirty="0"/>
          </a:p>
          <a:p>
            <a:endParaRPr lang="ro-RO" sz="1000" dirty="0"/>
          </a:p>
          <a:p>
            <a:r>
              <a:rPr lang="ro-RO" sz="2000" dirty="0"/>
              <a:t>-Evaluarea situației operative la nivelul Gărzii de Coastă, pe raza județului Constanța;</a:t>
            </a:r>
          </a:p>
          <a:p>
            <a:endParaRPr lang="ro-RO" sz="1000" dirty="0"/>
          </a:p>
          <a:p>
            <a:r>
              <a:rPr lang="ro-RO" sz="2000" dirty="0"/>
              <a:t>-Rezultatele monitorizării transferului de deșeuri, importul, exportul și tranzitul conform Regulamentului (UE) 2024/1157 al Parlamentului European și al Consiliului privind transferurile de deșeuri, de modificare a Regulamentelor (UE) nr. 1257/2013 și (UE) 2020/1056 și de abrogare a Regulamentului (CE) nr. 1013/2006, precum și acțiunile de stopare a introducerii ilegale de deșeuri în țară, în contextul aderării României la spațiul Schengen;                                                                                                                                      </a:t>
            </a:r>
            <a:r>
              <a:rPr lang="ro-RO" sz="1900" b="1" dirty="0">
                <a:solidFill>
                  <a:srgbClr val="FF0000"/>
                </a:solidFill>
                <a:latin typeface="+mj-lt"/>
              </a:rPr>
              <a:t>2/6</a:t>
            </a:r>
            <a:endParaRPr lang="en-US" sz="1900" b="1" dirty="0">
              <a:solidFill>
                <a:srgbClr val="FF0000"/>
              </a:solidFill>
              <a:latin typeface="+mj-lt"/>
            </a:endParaRPr>
          </a:p>
        </p:txBody>
      </p:sp>
    </p:spTree>
    <p:extLst>
      <p:ext uri="{BB962C8B-B14F-4D97-AF65-F5344CB8AC3E}">
        <p14:creationId xmlns:p14="http://schemas.microsoft.com/office/powerpoint/2010/main" val="370495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522" y="313211"/>
            <a:ext cx="11220101" cy="5709255"/>
          </a:xfrm>
          <a:prstGeom prst="rect">
            <a:avLst/>
          </a:prstGeom>
        </p:spPr>
        <p:txBody>
          <a:bodyPr wrap="square">
            <a:spAutoFit/>
          </a:bodyPr>
          <a:lstStyle/>
          <a:p>
            <a:pPr algn="just"/>
            <a:r>
              <a:rPr lang="ro-RO" sz="2000" dirty="0"/>
              <a:t>-</a:t>
            </a:r>
            <a:r>
              <a:rPr lang="en-US" sz="2000" dirty="0" err="1"/>
              <a:t>Dezvoltarea</a:t>
            </a:r>
            <a:r>
              <a:rPr lang="en-US" sz="2000" dirty="0"/>
              <a:t> </a:t>
            </a:r>
            <a:r>
              <a:rPr lang="en-US" sz="2000" dirty="0" err="1"/>
              <a:t>învăţământului</a:t>
            </a:r>
            <a:r>
              <a:rPr lang="en-US" sz="2000" dirty="0"/>
              <a:t> </a:t>
            </a:r>
            <a:r>
              <a:rPr lang="en-US" sz="2000" dirty="0" err="1"/>
              <a:t>profesional</a:t>
            </a:r>
            <a:r>
              <a:rPr lang="en-US" sz="2000" dirty="0"/>
              <a:t> </a:t>
            </a:r>
            <a:r>
              <a:rPr lang="en-US" sz="2000" dirty="0" err="1"/>
              <a:t>şi</a:t>
            </a:r>
            <a:r>
              <a:rPr lang="en-US" sz="2000" dirty="0"/>
              <a:t> </a:t>
            </a:r>
            <a:r>
              <a:rPr lang="en-US" sz="2000" dirty="0" err="1"/>
              <a:t>tehnic</a:t>
            </a:r>
            <a:r>
              <a:rPr lang="en-US" sz="2000" dirty="0"/>
              <a:t>, </a:t>
            </a:r>
            <a:r>
              <a:rPr lang="en-US" sz="2000" dirty="0" err="1"/>
              <a:t>în</a:t>
            </a:r>
            <a:r>
              <a:rPr lang="en-US" sz="2000" dirty="0"/>
              <a:t> special a </a:t>
            </a:r>
            <a:r>
              <a:rPr lang="en-US" sz="2000" dirty="0" err="1"/>
              <a:t>învățământului</a:t>
            </a:r>
            <a:r>
              <a:rPr lang="en-US" sz="2000" dirty="0"/>
              <a:t> dual </a:t>
            </a:r>
            <a:r>
              <a:rPr lang="en-US" sz="2000" dirty="0" err="1"/>
              <a:t>în</a:t>
            </a:r>
            <a:r>
              <a:rPr lang="en-US" sz="2000" dirty="0"/>
              <a:t> </a:t>
            </a:r>
            <a:r>
              <a:rPr lang="en-US" sz="2000" dirty="0" err="1"/>
              <a:t>vederea</a:t>
            </a:r>
            <a:r>
              <a:rPr lang="en-US" sz="2000" dirty="0"/>
              <a:t> </a:t>
            </a:r>
            <a:r>
              <a:rPr lang="en-US" sz="2000" dirty="0" err="1"/>
              <a:t>unei</a:t>
            </a:r>
            <a:r>
              <a:rPr lang="en-US" sz="2000" dirty="0"/>
              <a:t> </a:t>
            </a:r>
            <a:r>
              <a:rPr lang="en-US" sz="2000" dirty="0" err="1"/>
              <a:t>bune</a:t>
            </a:r>
            <a:r>
              <a:rPr lang="en-US" sz="2000" dirty="0"/>
              <a:t> </a:t>
            </a:r>
            <a:r>
              <a:rPr lang="en-US" sz="2000" dirty="0" err="1"/>
              <a:t>inserţii</a:t>
            </a:r>
            <a:r>
              <a:rPr lang="en-US" sz="2000" dirty="0"/>
              <a:t> </a:t>
            </a:r>
            <a:r>
              <a:rPr lang="en-US" sz="2000" dirty="0" err="1"/>
              <a:t>sociale</a:t>
            </a:r>
            <a:r>
              <a:rPr lang="en-US" sz="2000" dirty="0"/>
              <a:t> a </a:t>
            </a:r>
            <a:r>
              <a:rPr lang="en-US" sz="2000" dirty="0" err="1"/>
              <a:t>absolvenţilor</a:t>
            </a:r>
            <a:r>
              <a:rPr lang="en-US" sz="2000" dirty="0"/>
              <a:t>;</a:t>
            </a:r>
            <a:endParaRPr lang="ro-RO" sz="2000" dirty="0"/>
          </a:p>
          <a:p>
            <a:pPr algn="just"/>
            <a:r>
              <a:rPr lang="ro-RO" sz="2000" dirty="0"/>
              <a:t>-Evoluţia principalilor indicatori statistici ai judeţului Constanţa în anul 2024;</a:t>
            </a:r>
          </a:p>
          <a:p>
            <a:pPr algn="just"/>
            <a:r>
              <a:rPr lang="ro-RO" sz="2000" dirty="0"/>
              <a:t>-Aplicarea prevederilor O.U.G. nr. 31/2025 privind unele măsuri pentru simplificarea procedurilor în domeniul urbanismului şi construcţiilor şi accelerarea investiţiilor:</a:t>
            </a:r>
          </a:p>
          <a:p>
            <a:pPr algn="just"/>
            <a:r>
              <a:rPr lang="ro-RO" sz="2000" dirty="0"/>
              <a:t>‣ stadiul aplicării procedurilor;</a:t>
            </a:r>
          </a:p>
          <a:p>
            <a:pPr algn="just"/>
            <a:r>
              <a:rPr lang="ro-RO" sz="2000" dirty="0"/>
              <a:t>‣ monitorizarea situațiilor de acordare tacită a avizelor/acordurilor;</a:t>
            </a:r>
          </a:p>
          <a:p>
            <a:pPr algn="just"/>
            <a:r>
              <a:rPr lang="ro-RO" sz="2000" dirty="0"/>
              <a:t>‣ identificarea disfuncțiilor care generează ca avizele/acordurile să nu poată să fie emise/respinse sau să fie transmise solicitări de completare/modificare/clarificare în termenele prevăzute de O.U.G., intervenind astfel acordarea tacită;</a:t>
            </a:r>
          </a:p>
          <a:p>
            <a:pPr algn="just"/>
            <a:r>
              <a:rPr lang="en-US" sz="2000" dirty="0"/>
              <a:t>-</a:t>
            </a:r>
            <a:r>
              <a:rPr lang="en-US" sz="2000" dirty="0" err="1"/>
              <a:t>Strategia</a:t>
            </a:r>
            <a:r>
              <a:rPr lang="en-US" sz="2000" dirty="0"/>
              <a:t> </a:t>
            </a:r>
            <a:r>
              <a:rPr lang="en-US" sz="2000" dirty="0" err="1"/>
              <a:t>și</a:t>
            </a:r>
            <a:r>
              <a:rPr lang="en-US" sz="2000" dirty="0"/>
              <a:t> </a:t>
            </a:r>
            <a:r>
              <a:rPr lang="en-US" sz="2000" dirty="0" err="1"/>
              <a:t>implementarea</a:t>
            </a:r>
            <a:r>
              <a:rPr lang="en-US" sz="2000" dirty="0"/>
              <a:t> </a:t>
            </a:r>
            <a:r>
              <a:rPr lang="en-US" sz="2000" dirty="0" err="1"/>
              <a:t>politicilor</a:t>
            </a:r>
            <a:r>
              <a:rPr lang="en-US" sz="2000" dirty="0"/>
              <a:t> </a:t>
            </a:r>
            <a:r>
              <a:rPr lang="en-US" sz="2000" dirty="0" err="1"/>
              <a:t>agricole</a:t>
            </a:r>
            <a:r>
              <a:rPr lang="en-US" sz="2000" dirty="0"/>
              <a:t> </a:t>
            </a:r>
            <a:r>
              <a:rPr lang="en-US" sz="2000" dirty="0" err="1"/>
              <a:t>în</a:t>
            </a:r>
            <a:r>
              <a:rPr lang="en-US" sz="2000" dirty="0"/>
              <a:t> </a:t>
            </a:r>
            <a:r>
              <a:rPr lang="en-US" sz="2000" dirty="0" err="1"/>
              <a:t>contextul</a:t>
            </a:r>
            <a:r>
              <a:rPr lang="en-US" sz="2000" dirty="0"/>
              <a:t> </a:t>
            </a:r>
            <a:r>
              <a:rPr lang="en-US" sz="2000" dirty="0" err="1"/>
              <a:t>Politicilor</a:t>
            </a:r>
            <a:r>
              <a:rPr lang="en-US" sz="2000" dirty="0"/>
              <a:t> </a:t>
            </a:r>
            <a:r>
              <a:rPr lang="en-US" sz="2000" dirty="0" err="1"/>
              <a:t>Agricole</a:t>
            </a:r>
            <a:r>
              <a:rPr lang="en-US" sz="2000" dirty="0"/>
              <a:t> </a:t>
            </a:r>
            <a:r>
              <a:rPr lang="en-US" sz="2000" dirty="0" err="1"/>
              <a:t>Comune</a:t>
            </a:r>
            <a:r>
              <a:rPr lang="en-US" sz="2000" dirty="0"/>
              <a:t>; </a:t>
            </a:r>
            <a:r>
              <a:rPr lang="en-US" sz="2000" dirty="0" err="1"/>
              <a:t>Prezentarea</a:t>
            </a:r>
            <a:r>
              <a:rPr lang="en-US" sz="2000" dirty="0"/>
              <a:t> </a:t>
            </a:r>
            <a:r>
              <a:rPr lang="en-US" sz="2000" dirty="0" err="1"/>
              <a:t>ajutoarelor</a:t>
            </a:r>
            <a:r>
              <a:rPr lang="en-US" sz="2000" dirty="0"/>
              <a:t> de </a:t>
            </a:r>
            <a:r>
              <a:rPr lang="en-US" sz="2000" dirty="0" err="1"/>
              <a:t>minimis</a:t>
            </a:r>
            <a:r>
              <a:rPr lang="en-US" sz="2000" dirty="0"/>
              <a:t>;</a:t>
            </a:r>
            <a:endParaRPr lang="ro-RO" sz="2000" dirty="0"/>
          </a:p>
          <a:p>
            <a:pPr algn="just"/>
            <a:r>
              <a:rPr lang="ro-RO" sz="2000" dirty="0"/>
              <a:t>-Implementarea Programului național de cadastru și carte funciară având ca finalizare deschiderea cărților funciare în următoarele localități: Amzacea, Mircea Vodă, Mihai Viteazu, Cogealac, Agigea, Lumina, Cuza Vodă, Tuzla, Saligny;</a:t>
            </a:r>
          </a:p>
          <a:p>
            <a:pPr algn="just"/>
            <a:r>
              <a:rPr lang="ro-RO" sz="2000" dirty="0"/>
              <a:t>-Informare privind gradul de pregătire al unităților de învățământ preuniversitar din județul Constanța pentru debutul anului școlar 2025 – 2026:</a:t>
            </a:r>
          </a:p>
          <a:p>
            <a:pPr algn="just">
              <a:spcBef>
                <a:spcPts val="600"/>
              </a:spcBef>
              <a:spcAft>
                <a:spcPts val="600"/>
              </a:spcAft>
            </a:pPr>
            <a:r>
              <a:rPr lang="ro-RO" sz="2000" dirty="0">
                <a:solidFill>
                  <a:srgbClr val="FF0000"/>
                </a:solidFill>
                <a:latin typeface="+mj-lt"/>
                <a:ea typeface="Calibri" panose="020F0502020204030204" pitchFamily="34" charset="0"/>
                <a:cs typeface="Tahoma" panose="020B0604030504040204" pitchFamily="34" charset="0"/>
              </a:rPr>
              <a:t>																							</a:t>
            </a:r>
            <a:r>
              <a:rPr lang="ro-RO" sz="1900" b="1" dirty="0">
                <a:solidFill>
                  <a:srgbClr val="FF0000"/>
                </a:solidFill>
                <a:latin typeface="+mj-lt"/>
                <a:ea typeface="Calibri" panose="020F0502020204030204" pitchFamily="34" charset="0"/>
                <a:cs typeface="Tahoma" panose="020B0604030504040204" pitchFamily="34" charset="0"/>
              </a:rPr>
              <a:t>3/6</a:t>
            </a:r>
            <a:endParaRPr lang="ro-RO" sz="1900" b="1" dirty="0">
              <a:solidFill>
                <a:srgbClr val="FF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600466"/>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1586</TotalTime>
  <Words>1570</Words>
  <Application>Microsoft Office PowerPoint</Application>
  <PresentationFormat>Ecran lat</PresentationFormat>
  <Paragraphs>95</Paragraphs>
  <Slides>15</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15</vt:i4>
      </vt:variant>
    </vt:vector>
  </HeadingPairs>
  <TitlesOfParts>
    <vt:vector size="23" baseType="lpstr">
      <vt:lpstr>Algerian</vt:lpstr>
      <vt:lpstr>Calibri</vt:lpstr>
      <vt:lpstr>Century Gothic</vt:lpstr>
      <vt:lpstr>Tahoma</vt:lpstr>
      <vt:lpstr>Times New Roman</vt:lpstr>
      <vt:lpstr>Wingdings</vt:lpstr>
      <vt:lpstr>Wingdings 3</vt:lpstr>
      <vt:lpstr>Sector</vt:lpstr>
      <vt:lpstr>       RAPORT DE ACTIVITATE AL             COLEGIULUI PREFECTURAL</vt:lpstr>
      <vt:lpstr>OUG57cu modificările și completările ulterioare privind Codul administrativ coroborată cu HG906/2020 privind prefectul și instituția prefectului</vt:lpstr>
      <vt:lpstr>OUG57cu modificările și completările ulterioare privind Codul administrativ coroborată cu HG906/2020 privind prefectul și instituția prefectului</vt:lpstr>
      <vt:lpstr>HG906/2020 privind prefectul și instituția prefectului</vt:lpstr>
      <vt:lpstr>Prezentare PowerPoint</vt:lpstr>
      <vt:lpstr>În anul 2025 Colegiul Prefectural s-a întrunit în 12 ședințe, cu prezența fizică a tuturor membrilor </vt:lpstr>
      <vt:lpstr>Tematica anului 2025 :</vt:lpstr>
      <vt:lpstr>Prezentare PowerPoint</vt:lpstr>
      <vt:lpstr>Prezentare PowerPoint</vt:lpstr>
      <vt:lpstr>Prezentare PowerPoint</vt:lpstr>
      <vt:lpstr>Prezentare PowerPoint</vt:lpstr>
      <vt:lpstr>Prezentare PowerPoint</vt:lpstr>
      <vt:lpstr>Toate instituțiile membre ale colegiului au prezentat minim o informare pe parcursul anului 2025 Instituții care prin specificul activității au avut mai multe rapoarte sau informări pe parcursul anului 2025, unele fiind în comun, pentru armonizarea activității în scopul implementării programelor de acțiune/politicilor publice la nivelul județului:  Inspectoratul pentru Situații de Urgență – 6 prezentări Garda de Coastă – 5 prezentări  Inspectoratul de Poliție al Județului - 4 prezentări Inspectoratul de Jandarmi Județean - 4 prezentări</vt:lpstr>
      <vt:lpstr>    Direcția Județeană de Mediu - 1 Prezentare Agenția Județeană Pentru Plăți Și Inspecție Socială – 1 Prezentare Inspectoratul Teritorial de Muncă - 4 Prezentări  Comisariatul pentru Protecția Consumatorilor – 4 PrezentărI Direcția pentru Agricultură - 1 Prezentare Direcția pentru Cultură – 1 Prezentare Direcția Sanitară Veterinară și Pentru Siguranța Alimentelor – 6 Prezentări Direcția de Sănătate Publică – 5 Prezentări Inspectoratul Școlar Județean - 2 Prezentări Administrația Bazinală De Apă Dobrogea Litoral – 3 Prezentări </vt:lpstr>
      <vt:lpstr>                     Pe parcursul anului  2025 am avut invitați care au prezentat informări în cadrul ședintelor:           Gruparea de Jandarmi Mobilă „Tomis” Constanţa - 4 Prezentări  Serviciul de Ambulanță Județean Constanța – 4 Prezentări  Unitatea de Primire Urgențe – Spitalul Clinic Județean de Urgențe „Sfântul Apostol Andrei” Constanța - 4 Prezentări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DE ACTIVITATE AL COLEGIULUI PREFECTURAL</dc:title>
  <dc:creator>liliana.piscanu</dc:creator>
  <cp:lastModifiedBy>IT</cp:lastModifiedBy>
  <cp:revision>129</cp:revision>
  <cp:lastPrinted>2026-01-27T12:36:43Z</cp:lastPrinted>
  <dcterms:created xsi:type="dcterms:W3CDTF">2023-01-26T09:03:30Z</dcterms:created>
  <dcterms:modified xsi:type="dcterms:W3CDTF">2026-01-28T13:13:59Z</dcterms:modified>
</cp:coreProperties>
</file>