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8" r:id="rId3"/>
    <p:sldId id="260" r:id="rId4"/>
    <p:sldId id="271" r:id="rId5"/>
    <p:sldId id="272" r:id="rId6"/>
    <p:sldId id="274" r:id="rId7"/>
    <p:sldId id="276" r:id="rId8"/>
    <p:sldId id="278" r:id="rId9"/>
    <p:sldId id="28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sidecos\SIDECO-S\GMIOS\GRAD%20OCUPARE%20SPITALE\Macheta%20situatie%20paturi%20-%2026.01.202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sidecos\SIDECO-S\GMIOS\GRAD%20OCUPARE%20SPITALE\Macheta%20situatie%20paturi%20-%2026.01.2022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sidecos\SIDECO-S\GMIOS\GRAD%20OCUPARE%20SPITALE\Macheta%20situatie%20paturi%20-%2026.01.2022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sidecos\SIDECO-S\GMIOS\GRAD%20OCUPARE%20SPITALE\Macheta%20situatie%20paturi%20-%2026.01.2022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o-RO" sz="1800" b="1">
                <a:solidFill>
                  <a:schemeClr val="tx1"/>
                </a:solidFill>
              </a:rPr>
              <a:t>Evoluție grad de ocupare spitale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2060"/>
              </a:solidFill>
              <a:ln w="9525">
                <a:solidFill>
                  <a:srgbClr val="002060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'Grafic Grad Ocupare Paturi'!$A$29:$A$39</c:f>
              <c:numCache>
                <c:formatCode>d\-mmm</c:formatCode>
                <c:ptCount val="11"/>
                <c:pt idx="0">
                  <c:v>44577</c:v>
                </c:pt>
                <c:pt idx="1">
                  <c:v>44578</c:v>
                </c:pt>
                <c:pt idx="2">
                  <c:v>44579</c:v>
                </c:pt>
                <c:pt idx="3">
                  <c:v>44580</c:v>
                </c:pt>
                <c:pt idx="4">
                  <c:v>44581</c:v>
                </c:pt>
                <c:pt idx="5">
                  <c:v>44582</c:v>
                </c:pt>
                <c:pt idx="6">
                  <c:v>44583</c:v>
                </c:pt>
                <c:pt idx="7">
                  <c:v>44584</c:v>
                </c:pt>
                <c:pt idx="8">
                  <c:v>44585</c:v>
                </c:pt>
                <c:pt idx="9">
                  <c:v>44586</c:v>
                </c:pt>
                <c:pt idx="10">
                  <c:v>44587</c:v>
                </c:pt>
              </c:numCache>
            </c:numRef>
          </c:cat>
          <c:val>
            <c:numRef>
              <c:f>'Grafic Grad Ocupare Paturi'!$B$29:$B$39</c:f>
              <c:numCache>
                <c:formatCode>0.00%</c:formatCode>
                <c:ptCount val="11"/>
                <c:pt idx="0">
                  <c:v>0.1638</c:v>
                </c:pt>
                <c:pt idx="1">
                  <c:v>0.17949999999999999</c:v>
                </c:pt>
                <c:pt idx="2">
                  <c:v>0.18770000000000001</c:v>
                </c:pt>
                <c:pt idx="3">
                  <c:v>0.20130000000000001</c:v>
                </c:pt>
                <c:pt idx="4">
                  <c:v>0.21590000000000001</c:v>
                </c:pt>
                <c:pt idx="5">
                  <c:v>0.2346</c:v>
                </c:pt>
                <c:pt idx="6">
                  <c:v>0.2412</c:v>
                </c:pt>
                <c:pt idx="7">
                  <c:v>0.2581</c:v>
                </c:pt>
                <c:pt idx="8">
                  <c:v>0.2782</c:v>
                </c:pt>
                <c:pt idx="9">
                  <c:v>0.30530000000000002</c:v>
                </c:pt>
                <c:pt idx="10">
                  <c:v>0.31960566067737317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F6C-4F9B-ADBF-A00F5495E8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97554816"/>
        <c:axId val="1997555360"/>
      </c:lineChart>
      <c:dateAx>
        <c:axId val="1997554816"/>
        <c:scaling>
          <c:orientation val="minMax"/>
        </c:scaling>
        <c:delete val="0"/>
        <c:axPos val="b"/>
        <c:numFmt formatCode="d\-mmm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97555360"/>
        <c:crosses val="autoZero"/>
        <c:auto val="1"/>
        <c:lblOffset val="100"/>
        <c:baseTimeUnit val="days"/>
      </c:dateAx>
      <c:valAx>
        <c:axId val="19975553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975548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accent1">
        <a:lumMod val="40000"/>
        <a:lumOff val="60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o-RO" sz="1800" b="1" dirty="0">
                <a:solidFill>
                  <a:schemeClr val="tx1"/>
                </a:solidFill>
              </a:rPr>
              <a:t>Evoluție grad de ocupare </a:t>
            </a:r>
            <a:r>
              <a:rPr lang="ro-RO" sz="1800" b="1" dirty="0" smtClean="0">
                <a:solidFill>
                  <a:schemeClr val="tx1"/>
                </a:solidFill>
              </a:rPr>
              <a:t>paturi -</a:t>
            </a:r>
            <a:r>
              <a:rPr lang="ro-RO" sz="1800" b="1" baseline="0" dirty="0" smtClean="0">
                <a:solidFill>
                  <a:schemeClr val="tx1"/>
                </a:solidFill>
              </a:rPr>
              <a:t> </a:t>
            </a:r>
            <a:r>
              <a:rPr lang="ro-RO" sz="1800" b="1" baseline="0" dirty="0">
                <a:solidFill>
                  <a:schemeClr val="tx1"/>
                </a:solidFill>
              </a:rPr>
              <a:t>COPII</a:t>
            </a:r>
            <a:endParaRPr lang="ro-RO" sz="1800" b="1" dirty="0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2060"/>
              </a:solidFill>
              <a:ln w="9525">
                <a:solidFill>
                  <a:srgbClr val="002060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'Grad ocupare paturi COPII'!$A$17:$A$27</c:f>
              <c:numCache>
                <c:formatCode>d\-mmm</c:formatCode>
                <c:ptCount val="11"/>
                <c:pt idx="0">
                  <c:v>44577</c:v>
                </c:pt>
                <c:pt idx="1">
                  <c:v>44578</c:v>
                </c:pt>
                <c:pt idx="2">
                  <c:v>44579</c:v>
                </c:pt>
                <c:pt idx="3">
                  <c:v>44580</c:v>
                </c:pt>
                <c:pt idx="4">
                  <c:v>44581</c:v>
                </c:pt>
                <c:pt idx="5">
                  <c:v>44582</c:v>
                </c:pt>
                <c:pt idx="6">
                  <c:v>44583</c:v>
                </c:pt>
                <c:pt idx="7">
                  <c:v>44584</c:v>
                </c:pt>
                <c:pt idx="8">
                  <c:v>44585</c:v>
                </c:pt>
                <c:pt idx="9">
                  <c:v>44586</c:v>
                </c:pt>
                <c:pt idx="10">
                  <c:v>44587</c:v>
                </c:pt>
              </c:numCache>
            </c:numRef>
          </c:cat>
          <c:val>
            <c:numRef>
              <c:f>'Grad ocupare paturi COPII'!$B$17:$B$27</c:f>
              <c:numCache>
                <c:formatCode>0.00%</c:formatCode>
                <c:ptCount val="11"/>
                <c:pt idx="0">
                  <c:v>0.19089999999999999</c:v>
                </c:pt>
                <c:pt idx="1">
                  <c:v>0.22559999999999999</c:v>
                </c:pt>
                <c:pt idx="2">
                  <c:v>0.23230000000000001</c:v>
                </c:pt>
                <c:pt idx="3">
                  <c:v>0.25829999999999997</c:v>
                </c:pt>
                <c:pt idx="4">
                  <c:v>0.27639999999999998</c:v>
                </c:pt>
                <c:pt idx="5">
                  <c:v>0.32379999999999998</c:v>
                </c:pt>
                <c:pt idx="6">
                  <c:v>0.3271</c:v>
                </c:pt>
                <c:pt idx="7">
                  <c:v>0.36780000000000002</c:v>
                </c:pt>
                <c:pt idx="8">
                  <c:v>0.41389999999999999</c:v>
                </c:pt>
                <c:pt idx="9">
                  <c:v>0.42920000000000003</c:v>
                </c:pt>
                <c:pt idx="10">
                  <c:v>0.44526034712950602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84C-43EE-AEAE-69BC9F10E1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31225056"/>
        <c:axId val="2131228864"/>
      </c:lineChart>
      <c:dateAx>
        <c:axId val="2131225056"/>
        <c:scaling>
          <c:orientation val="minMax"/>
        </c:scaling>
        <c:delete val="0"/>
        <c:axPos val="b"/>
        <c:numFmt formatCode="d\-mmm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31228864"/>
        <c:crosses val="autoZero"/>
        <c:auto val="1"/>
        <c:lblOffset val="100"/>
        <c:baseTimeUnit val="days"/>
      </c:dateAx>
      <c:valAx>
        <c:axId val="2131228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312250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accent1">
        <a:lumMod val="40000"/>
        <a:lumOff val="60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o-RO" sz="1800" b="1">
                <a:solidFill>
                  <a:schemeClr val="tx1"/>
                </a:solidFill>
              </a:rPr>
              <a:t>Evoluție grad de ocupare paturi ATI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C00000"/>
              </a:solidFill>
              <a:ln w="9525">
                <a:solidFill>
                  <a:srgbClr val="C00000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'Evoluție grad de ocupare ATI'!$A$17:$A$27</c:f>
              <c:numCache>
                <c:formatCode>d\-mmm</c:formatCode>
                <c:ptCount val="11"/>
                <c:pt idx="0">
                  <c:v>44577</c:v>
                </c:pt>
                <c:pt idx="1">
                  <c:v>44578</c:v>
                </c:pt>
                <c:pt idx="2">
                  <c:v>44579</c:v>
                </c:pt>
                <c:pt idx="3">
                  <c:v>44580</c:v>
                </c:pt>
                <c:pt idx="4">
                  <c:v>44581</c:v>
                </c:pt>
                <c:pt idx="5">
                  <c:v>44582</c:v>
                </c:pt>
                <c:pt idx="6">
                  <c:v>44583</c:v>
                </c:pt>
                <c:pt idx="7">
                  <c:v>44584</c:v>
                </c:pt>
                <c:pt idx="8">
                  <c:v>44585</c:v>
                </c:pt>
                <c:pt idx="9">
                  <c:v>44586</c:v>
                </c:pt>
                <c:pt idx="10">
                  <c:v>44587</c:v>
                </c:pt>
              </c:numCache>
            </c:numRef>
          </c:cat>
          <c:val>
            <c:numRef>
              <c:f>'Evoluție grad de ocupare ATI'!$B$17:$B$27</c:f>
              <c:numCache>
                <c:formatCode>0.00%</c:formatCode>
                <c:ptCount val="11"/>
                <c:pt idx="0">
                  <c:v>0.2586</c:v>
                </c:pt>
                <c:pt idx="1">
                  <c:v>0.26679999999999998</c:v>
                </c:pt>
                <c:pt idx="2">
                  <c:v>0.26679999999999998</c:v>
                </c:pt>
                <c:pt idx="3">
                  <c:v>0.28910000000000002</c:v>
                </c:pt>
                <c:pt idx="4">
                  <c:v>0.2979</c:v>
                </c:pt>
                <c:pt idx="5">
                  <c:v>0.30709999999999998</c:v>
                </c:pt>
                <c:pt idx="6">
                  <c:v>0.317</c:v>
                </c:pt>
                <c:pt idx="7">
                  <c:v>0.32619999999999999</c:v>
                </c:pt>
                <c:pt idx="8">
                  <c:v>0.34320000000000001</c:v>
                </c:pt>
                <c:pt idx="9">
                  <c:v>0.35410000000000003</c:v>
                </c:pt>
                <c:pt idx="10">
                  <c:v>0.37752318603382434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B71-4DD7-ADC7-0C59EB9645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97558624"/>
        <c:axId val="1997556448"/>
      </c:lineChart>
      <c:dateAx>
        <c:axId val="1997558624"/>
        <c:scaling>
          <c:orientation val="minMax"/>
        </c:scaling>
        <c:delete val="0"/>
        <c:axPos val="b"/>
        <c:numFmt formatCode="d\-mmm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97556448"/>
        <c:crosses val="autoZero"/>
        <c:auto val="1"/>
        <c:lblOffset val="100"/>
        <c:baseTimeUnit val="days"/>
      </c:dateAx>
      <c:valAx>
        <c:axId val="1997556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975586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rgbClr val="FFB7B7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o-RO" sz="1800" b="1" dirty="0">
                <a:solidFill>
                  <a:schemeClr val="tx1"/>
                </a:solidFill>
              </a:rPr>
              <a:t>Evoluție grad de ocupare </a:t>
            </a:r>
            <a:r>
              <a:rPr lang="ro-RO" sz="1800" b="1" dirty="0" smtClean="0">
                <a:solidFill>
                  <a:schemeClr val="tx1"/>
                </a:solidFill>
              </a:rPr>
              <a:t>paturi COPII - </a:t>
            </a:r>
            <a:r>
              <a:rPr lang="ro-RO" sz="1800" b="1" dirty="0">
                <a:solidFill>
                  <a:schemeClr val="tx1"/>
                </a:solidFill>
              </a:rPr>
              <a:t>ATI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C00000"/>
              </a:solidFill>
              <a:ln w="9525">
                <a:solidFill>
                  <a:srgbClr val="C00000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'Evolutie grad de ocupare ATI CO'!$A$17:$A$27</c:f>
              <c:numCache>
                <c:formatCode>d\-mmm</c:formatCode>
                <c:ptCount val="11"/>
                <c:pt idx="0">
                  <c:v>44577</c:v>
                </c:pt>
                <c:pt idx="1">
                  <c:v>44578</c:v>
                </c:pt>
                <c:pt idx="2">
                  <c:v>44579</c:v>
                </c:pt>
                <c:pt idx="3">
                  <c:v>44580</c:v>
                </c:pt>
                <c:pt idx="4">
                  <c:v>44581</c:v>
                </c:pt>
                <c:pt idx="5">
                  <c:v>44582</c:v>
                </c:pt>
                <c:pt idx="6">
                  <c:v>44583</c:v>
                </c:pt>
                <c:pt idx="7">
                  <c:v>44584</c:v>
                </c:pt>
                <c:pt idx="8">
                  <c:v>44585</c:v>
                </c:pt>
                <c:pt idx="9">
                  <c:v>44586</c:v>
                </c:pt>
                <c:pt idx="10">
                  <c:v>44587</c:v>
                </c:pt>
              </c:numCache>
            </c:numRef>
          </c:cat>
          <c:val>
            <c:numRef>
              <c:f>'Evolutie grad de ocupare ATI CO'!$B$17:$B$27</c:f>
              <c:numCache>
                <c:formatCode>0.00%</c:formatCode>
                <c:ptCount val="11"/>
                <c:pt idx="0">
                  <c:v>0.13</c:v>
                </c:pt>
                <c:pt idx="1">
                  <c:v>0.21</c:v>
                </c:pt>
                <c:pt idx="2">
                  <c:v>0.11</c:v>
                </c:pt>
                <c:pt idx="3">
                  <c:v>0.13</c:v>
                </c:pt>
                <c:pt idx="4">
                  <c:v>0.13</c:v>
                </c:pt>
                <c:pt idx="5">
                  <c:v>0.12</c:v>
                </c:pt>
                <c:pt idx="6">
                  <c:v>0.04</c:v>
                </c:pt>
                <c:pt idx="7">
                  <c:v>0.05</c:v>
                </c:pt>
                <c:pt idx="8">
                  <c:v>7.0000000000000007E-2</c:v>
                </c:pt>
                <c:pt idx="9">
                  <c:v>7.0000000000000007E-2</c:v>
                </c:pt>
                <c:pt idx="10">
                  <c:v>0.12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05D-4FAC-AB9B-0D36312548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97555904"/>
        <c:axId val="1997559712"/>
      </c:lineChart>
      <c:dateAx>
        <c:axId val="1997555904"/>
        <c:scaling>
          <c:orientation val="minMax"/>
        </c:scaling>
        <c:delete val="0"/>
        <c:axPos val="b"/>
        <c:numFmt formatCode="d\-mmm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97559712"/>
        <c:crosses val="autoZero"/>
        <c:auto val="1"/>
        <c:lblOffset val="100"/>
        <c:baseTimeUnit val="days"/>
      </c:dateAx>
      <c:valAx>
        <c:axId val="19975597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975559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rgbClr val="FFB7B7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5B791A-598C-4115-AE4F-054FA876A44A}" type="datetimeFigureOut">
              <a:rPr lang="en-GB" smtClean="0"/>
              <a:t>26/01/2022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50D985-EAA6-4100-ADD6-202D16311B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819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50D985-EAA6-4100-ADD6-202D16311BD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4571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8828D-A1EE-4B63-B318-7ADAAD2B42EF}" type="datetimeFigureOut">
              <a:rPr lang="en-GB" smtClean="0"/>
              <a:t>26/01/2022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52B57-D1D8-415D-B522-066780A768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0558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8828D-A1EE-4B63-B318-7ADAAD2B42EF}" type="datetimeFigureOut">
              <a:rPr lang="en-GB" smtClean="0"/>
              <a:t>26/01/2022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52B57-D1D8-415D-B522-066780A768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101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8828D-A1EE-4B63-B318-7ADAAD2B42EF}" type="datetimeFigureOut">
              <a:rPr lang="en-GB" smtClean="0"/>
              <a:t>26/01/2022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52B57-D1D8-415D-B522-066780A768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7047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8828D-A1EE-4B63-B318-7ADAAD2B42EF}" type="datetimeFigureOut">
              <a:rPr lang="en-GB" smtClean="0"/>
              <a:t>26/01/2022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52B57-D1D8-415D-B522-066780A768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1224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8828D-A1EE-4B63-B318-7ADAAD2B42EF}" type="datetimeFigureOut">
              <a:rPr lang="en-GB" smtClean="0"/>
              <a:t>26/01/2022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52B57-D1D8-415D-B522-066780A768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8987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8828D-A1EE-4B63-B318-7ADAAD2B42EF}" type="datetimeFigureOut">
              <a:rPr lang="en-GB" smtClean="0"/>
              <a:t>26/01/2022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52B57-D1D8-415D-B522-066780A768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3801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8828D-A1EE-4B63-B318-7ADAAD2B42EF}" type="datetimeFigureOut">
              <a:rPr lang="en-GB" smtClean="0"/>
              <a:t>26/01/2022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52B57-D1D8-415D-B522-066780A768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2185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8828D-A1EE-4B63-B318-7ADAAD2B42EF}" type="datetimeFigureOut">
              <a:rPr lang="en-GB" smtClean="0"/>
              <a:t>26/01/2022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52B57-D1D8-415D-B522-066780A768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2747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8828D-A1EE-4B63-B318-7ADAAD2B42EF}" type="datetimeFigureOut">
              <a:rPr lang="en-GB" smtClean="0"/>
              <a:t>26/01/2022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52B57-D1D8-415D-B522-066780A768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9988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8828D-A1EE-4B63-B318-7ADAAD2B42EF}" type="datetimeFigureOut">
              <a:rPr lang="en-GB" smtClean="0"/>
              <a:t>26/01/2022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52B57-D1D8-415D-B522-066780A768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5600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8828D-A1EE-4B63-B318-7ADAAD2B42EF}" type="datetimeFigureOut">
              <a:rPr lang="en-GB" smtClean="0"/>
              <a:t>26/01/2022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52B57-D1D8-415D-B522-066780A768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2890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8828D-A1EE-4B63-B318-7ADAAD2B42EF}" type="datetimeFigureOut">
              <a:rPr lang="en-GB" smtClean="0"/>
              <a:t>26/01/2022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52B57-D1D8-415D-B522-066780A768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9383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9166" y="2324541"/>
            <a:ext cx="9144000" cy="2387600"/>
          </a:xfrm>
        </p:spPr>
        <p:txBody>
          <a:bodyPr>
            <a:normAutofit/>
          </a:bodyPr>
          <a:lstStyle/>
          <a:p>
            <a:r>
              <a:rPr lang="ro-RO" sz="4400" dirty="0"/>
              <a:t>Evoluția pandemiei</a:t>
            </a:r>
            <a:br>
              <a:rPr lang="ro-RO" sz="4400" dirty="0"/>
            </a:br>
            <a:r>
              <a:rPr lang="en-US" sz="4400" dirty="0"/>
              <a:t/>
            </a:r>
            <a:br>
              <a:rPr lang="en-US" sz="4400" dirty="0"/>
            </a:br>
            <a:r>
              <a:rPr lang="ro-RO" sz="4400" dirty="0"/>
              <a:t>Impactul răspândirii variantei Omicron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0763" y="202675"/>
            <a:ext cx="4257952" cy="1094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4225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8972"/>
          </a:xfrm>
        </p:spPr>
        <p:txBody>
          <a:bodyPr/>
          <a:lstStyle/>
          <a:p>
            <a:r>
              <a:rPr lang="ro-RO" dirty="0"/>
              <a:t>Indicatori de supraveghere</a:t>
            </a:r>
          </a:p>
        </p:txBody>
      </p:sp>
      <p:pic>
        <p:nvPicPr>
          <p:cNvPr id="4" name="Imagine 3">
            <a:extLst>
              <a:ext uri="{FF2B5EF4-FFF2-40B4-BE49-F238E27FC236}">
                <a16:creationId xmlns:a16="http://schemas.microsoft.com/office/drawing/2014/main" id="{AB5C80AD-7A0C-42DA-81B6-2F560B3A04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959889"/>
            <a:ext cx="5914866" cy="2837161"/>
          </a:xfrm>
          <a:prstGeom prst="rect">
            <a:avLst/>
          </a:prstGeom>
        </p:spPr>
      </p:pic>
      <p:pic>
        <p:nvPicPr>
          <p:cNvPr id="9" name="Imagine 8">
            <a:extLst>
              <a:ext uri="{FF2B5EF4-FFF2-40B4-BE49-F238E27FC236}">
                <a16:creationId xmlns:a16="http://schemas.microsoft.com/office/drawing/2014/main" id="{5AB112DC-88A9-41B8-803C-D39187B03E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91610" y="4014022"/>
            <a:ext cx="5889670" cy="2843978"/>
          </a:xfrm>
          <a:prstGeom prst="rect">
            <a:avLst/>
          </a:prstGeom>
        </p:spPr>
      </p:pic>
      <p:pic>
        <p:nvPicPr>
          <p:cNvPr id="11" name="Imagine 10">
            <a:extLst>
              <a:ext uri="{FF2B5EF4-FFF2-40B4-BE49-F238E27FC236}">
                <a16:creationId xmlns:a16="http://schemas.microsoft.com/office/drawing/2014/main" id="{34571E18-61DD-4DE8-9DBE-CD1711EA12F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0719" y="1154098"/>
            <a:ext cx="5705382" cy="272743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43582" y="1045344"/>
            <a:ext cx="5160738" cy="2914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9374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Evoluția numărului de testări raportate</a:t>
            </a:r>
          </a:p>
        </p:txBody>
      </p:sp>
      <p:pic>
        <p:nvPicPr>
          <p:cNvPr id="5" name="Imagine 4">
            <a:extLst>
              <a:ext uri="{FF2B5EF4-FFF2-40B4-BE49-F238E27FC236}">
                <a16:creationId xmlns:a16="http://schemas.microsoft.com/office/drawing/2014/main" id="{8D955CE0-CA54-447A-8BAF-6F0C6BDF33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6886" y="1579418"/>
            <a:ext cx="8585709" cy="5045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1637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93158"/>
          </a:xfrm>
        </p:spPr>
        <p:txBody>
          <a:bodyPr/>
          <a:lstStyle/>
          <a:p>
            <a:r>
              <a:rPr lang="ro-RO" dirty="0"/>
              <a:t>Evoluție cazuri noi față de estimat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E8ACD1A1-4399-4068-B71A-1E2DD8C52446}"/>
              </a:ext>
            </a:extLst>
          </p:cNvPr>
          <p:cNvSpPr txBox="1">
            <a:spLocks/>
          </p:cNvSpPr>
          <p:nvPr/>
        </p:nvSpPr>
        <p:spPr>
          <a:xfrm>
            <a:off x="8717883" y="1500340"/>
            <a:ext cx="3227774" cy="1660123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o-RO" sz="2400" dirty="0"/>
              <a:t>Evoluția se încadrează in intervalul mediu estimat pentru perioada 15 – 31 ianuarie</a:t>
            </a:r>
          </a:p>
        </p:txBody>
      </p:sp>
      <p:pic>
        <p:nvPicPr>
          <p:cNvPr id="6" name="Imagine 5">
            <a:extLst>
              <a:ext uri="{FF2B5EF4-FFF2-40B4-BE49-F238E27FC236}">
                <a16:creationId xmlns:a16="http://schemas.microsoft.com/office/drawing/2014/main" id="{2C95C487-3608-4EC9-BA5D-49F579F6EE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343" y="1211095"/>
            <a:ext cx="8173374" cy="4742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93657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2339"/>
          </a:xfrm>
        </p:spPr>
        <p:txBody>
          <a:bodyPr>
            <a:normAutofit fontScale="90000"/>
          </a:bodyPr>
          <a:lstStyle/>
          <a:p>
            <a:r>
              <a:rPr lang="ro-RO" dirty="0"/>
              <a:t>Evoluție încărcare sistem sanitar față de estimat</a:t>
            </a:r>
          </a:p>
        </p:txBody>
      </p:sp>
      <p:pic>
        <p:nvPicPr>
          <p:cNvPr id="6" name="Imagine 5">
            <a:extLst>
              <a:ext uri="{FF2B5EF4-FFF2-40B4-BE49-F238E27FC236}">
                <a16:creationId xmlns:a16="http://schemas.microsoft.com/office/drawing/2014/main" id="{389EE7F4-A39E-4083-9C66-8583B7CBD0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299" y="1127463"/>
            <a:ext cx="5616606" cy="3344783"/>
          </a:xfrm>
          <a:prstGeom prst="rect">
            <a:avLst/>
          </a:prstGeom>
        </p:spPr>
      </p:pic>
      <p:pic>
        <p:nvPicPr>
          <p:cNvPr id="9" name="Imagine 8">
            <a:extLst>
              <a:ext uri="{FF2B5EF4-FFF2-40B4-BE49-F238E27FC236}">
                <a16:creationId xmlns:a16="http://schemas.microsoft.com/office/drawing/2014/main" id="{299A4FC5-BC77-42EA-8AA0-49CC1B3E73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93312" y="3025833"/>
            <a:ext cx="6408975" cy="330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2877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/>
          </p:cNvGraphicFramePr>
          <p:nvPr>
            <p:extLst/>
          </p:nvPr>
        </p:nvGraphicFramePr>
        <p:xfrm>
          <a:off x="810065" y="1618494"/>
          <a:ext cx="10800000" cy="36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470896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/>
          </p:nvPr>
        </p:nvGraphicFramePr>
        <p:xfrm>
          <a:off x="940693" y="1562510"/>
          <a:ext cx="10800000" cy="36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670940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/>
          </p:cNvGraphicFramePr>
          <p:nvPr>
            <p:extLst/>
          </p:nvPr>
        </p:nvGraphicFramePr>
        <p:xfrm>
          <a:off x="903371" y="1534518"/>
          <a:ext cx="10800000" cy="36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8605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/>
          </p:nvPr>
        </p:nvGraphicFramePr>
        <p:xfrm>
          <a:off x="931363" y="1590502"/>
          <a:ext cx="10800000" cy="36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057089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1664</TotalTime>
  <Words>69</Words>
  <Application>Microsoft Office PowerPoint</Application>
  <PresentationFormat>Widescreen</PresentationFormat>
  <Paragraphs>11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Evoluția pandemiei  Impactul răspândirii variantei Omicron</vt:lpstr>
      <vt:lpstr>Indicatori de supraveghere</vt:lpstr>
      <vt:lpstr>Evoluția numărului de testări raportate</vt:lpstr>
      <vt:lpstr>Evoluție cazuri noi față de estimat</vt:lpstr>
      <vt:lpstr>Evoluție încărcare sistem sanitar față de estimat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AP</cp:lastModifiedBy>
  <cp:revision>47</cp:revision>
  <dcterms:created xsi:type="dcterms:W3CDTF">2021-12-09T11:01:03Z</dcterms:created>
  <dcterms:modified xsi:type="dcterms:W3CDTF">2022-01-26T11:53:57Z</dcterms:modified>
</cp:coreProperties>
</file>